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slides/slide89.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93"/>
  </p:notesMasterIdLst>
  <p:sldIdLst>
    <p:sldId id="342" r:id="rId2"/>
    <p:sldId id="288" r:id="rId3"/>
    <p:sldId id="322" r:id="rId4"/>
    <p:sldId id="343" r:id="rId5"/>
    <p:sldId id="346" r:id="rId6"/>
    <p:sldId id="352" r:id="rId7"/>
    <p:sldId id="353" r:id="rId8"/>
    <p:sldId id="419" r:id="rId9"/>
    <p:sldId id="355" r:id="rId10"/>
    <p:sldId id="447" r:id="rId11"/>
    <p:sldId id="428" r:id="rId12"/>
    <p:sldId id="429" r:id="rId13"/>
    <p:sldId id="354" r:id="rId14"/>
    <p:sldId id="356" r:id="rId15"/>
    <p:sldId id="427" r:id="rId16"/>
    <p:sldId id="357" r:id="rId17"/>
    <p:sldId id="426" r:id="rId18"/>
    <p:sldId id="358" r:id="rId19"/>
    <p:sldId id="359" r:id="rId20"/>
    <p:sldId id="360" r:id="rId21"/>
    <p:sldId id="362" r:id="rId22"/>
    <p:sldId id="347" r:id="rId23"/>
    <p:sldId id="388" r:id="rId24"/>
    <p:sldId id="389" r:id="rId25"/>
    <p:sldId id="350" r:id="rId26"/>
    <p:sldId id="397" r:id="rId27"/>
    <p:sldId id="396" r:id="rId28"/>
    <p:sldId id="390" r:id="rId29"/>
    <p:sldId id="323" r:id="rId30"/>
    <p:sldId id="416" r:id="rId31"/>
    <p:sldId id="420" r:id="rId32"/>
    <p:sldId id="403" r:id="rId33"/>
    <p:sldId id="268" r:id="rId34"/>
    <p:sldId id="399" r:id="rId35"/>
    <p:sldId id="406" r:id="rId36"/>
    <p:sldId id="340" r:id="rId37"/>
    <p:sldId id="336" r:id="rId38"/>
    <p:sldId id="441" r:id="rId39"/>
    <p:sldId id="400" r:id="rId40"/>
    <p:sldId id="401" r:id="rId41"/>
    <p:sldId id="402" r:id="rId42"/>
    <p:sldId id="405" r:id="rId43"/>
    <p:sldId id="442" r:id="rId44"/>
    <p:sldId id="266" r:id="rId45"/>
    <p:sldId id="337" r:id="rId46"/>
    <p:sldId id="408" r:id="rId47"/>
    <p:sldId id="338" r:id="rId48"/>
    <p:sldId id="339" r:id="rId49"/>
    <p:sldId id="391" r:id="rId50"/>
    <p:sldId id="395" r:id="rId51"/>
    <p:sldId id="272" r:id="rId52"/>
    <p:sldId id="274" r:id="rId53"/>
    <p:sldId id="330" r:id="rId54"/>
    <p:sldId id="387" r:id="rId55"/>
    <p:sldId id="317" r:id="rId56"/>
    <p:sldId id="487" r:id="rId57"/>
    <p:sldId id="321" r:id="rId58"/>
    <p:sldId id="450" r:id="rId59"/>
    <p:sldId id="318" r:id="rId60"/>
    <p:sldId id="319" r:id="rId61"/>
    <p:sldId id="320" r:id="rId62"/>
    <p:sldId id="333" r:id="rId63"/>
    <p:sldId id="366" r:id="rId64"/>
    <p:sldId id="368" r:id="rId65"/>
    <p:sldId id="369" r:id="rId66"/>
    <p:sldId id="394" r:id="rId67"/>
    <p:sldId id="370" r:id="rId68"/>
    <p:sldId id="371" r:id="rId69"/>
    <p:sldId id="372" r:id="rId70"/>
    <p:sldId id="374" r:id="rId71"/>
    <p:sldId id="376" r:id="rId72"/>
    <p:sldId id="377" r:id="rId73"/>
    <p:sldId id="379" r:id="rId74"/>
    <p:sldId id="380" r:id="rId75"/>
    <p:sldId id="381" r:id="rId76"/>
    <p:sldId id="382" r:id="rId77"/>
    <p:sldId id="383" r:id="rId78"/>
    <p:sldId id="384" r:id="rId79"/>
    <p:sldId id="385" r:id="rId80"/>
    <p:sldId id="386" r:id="rId81"/>
    <p:sldId id="455" r:id="rId82"/>
    <p:sldId id="467" r:id="rId83"/>
    <p:sldId id="468" r:id="rId84"/>
    <p:sldId id="469" r:id="rId85"/>
    <p:sldId id="470" r:id="rId86"/>
    <p:sldId id="471" r:id="rId87"/>
    <p:sldId id="472" r:id="rId88"/>
    <p:sldId id="465" r:id="rId89"/>
    <p:sldId id="324" r:id="rId90"/>
    <p:sldId id="445" r:id="rId91"/>
    <p:sldId id="331" r:id="rId92"/>
  </p:sldIdLst>
  <p:sldSz cx="9144000" cy="6858000" type="screen4x3"/>
  <p:notesSz cx="6858000" cy="9144000"/>
  <p:defaultTextStyle>
    <a:defPPr>
      <a:defRPr lang="ar-SA"/>
    </a:defPPr>
    <a:lvl1pPr algn="l" rtl="1" fontAlgn="base">
      <a:spcBef>
        <a:spcPct val="0"/>
      </a:spcBef>
      <a:spcAft>
        <a:spcPct val="0"/>
      </a:spcAft>
      <a:defRPr kern="1200">
        <a:solidFill>
          <a:schemeClr val="tx1"/>
        </a:solidFill>
        <a:latin typeface="Arial" charset="0"/>
        <a:ea typeface="+mn-ea"/>
        <a:cs typeface="Arial" charset="0"/>
      </a:defRPr>
    </a:lvl1pPr>
    <a:lvl2pPr marL="457200" algn="l" rtl="1" fontAlgn="base">
      <a:spcBef>
        <a:spcPct val="0"/>
      </a:spcBef>
      <a:spcAft>
        <a:spcPct val="0"/>
      </a:spcAft>
      <a:defRPr kern="1200">
        <a:solidFill>
          <a:schemeClr val="tx1"/>
        </a:solidFill>
        <a:latin typeface="Arial" charset="0"/>
        <a:ea typeface="+mn-ea"/>
        <a:cs typeface="Arial" charset="0"/>
      </a:defRPr>
    </a:lvl2pPr>
    <a:lvl3pPr marL="914400" algn="l" rtl="1" fontAlgn="base">
      <a:spcBef>
        <a:spcPct val="0"/>
      </a:spcBef>
      <a:spcAft>
        <a:spcPct val="0"/>
      </a:spcAft>
      <a:defRPr kern="1200">
        <a:solidFill>
          <a:schemeClr val="tx1"/>
        </a:solidFill>
        <a:latin typeface="Arial" charset="0"/>
        <a:ea typeface="+mn-ea"/>
        <a:cs typeface="Arial" charset="0"/>
      </a:defRPr>
    </a:lvl3pPr>
    <a:lvl4pPr marL="1371600" algn="l" rtl="1" fontAlgn="base">
      <a:spcBef>
        <a:spcPct val="0"/>
      </a:spcBef>
      <a:spcAft>
        <a:spcPct val="0"/>
      </a:spcAft>
      <a:defRPr kern="1200">
        <a:solidFill>
          <a:schemeClr val="tx1"/>
        </a:solidFill>
        <a:latin typeface="Arial" charset="0"/>
        <a:ea typeface="+mn-ea"/>
        <a:cs typeface="Arial" charset="0"/>
      </a:defRPr>
    </a:lvl4pPr>
    <a:lvl5pPr marL="1828800" algn="l" rtl="1"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7C80"/>
    <a:srgbClr val="CC3300"/>
    <a:srgbClr val="FF0066"/>
    <a:srgbClr val="9966FF"/>
    <a:srgbClr val="993366"/>
    <a:srgbClr val="A50021"/>
    <a:srgbClr val="FFCC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aximized" horzBarState="maximized">
    <p:restoredLeft sz="84380"/>
    <p:restoredTop sz="94660"/>
  </p:normalViewPr>
  <p:slideViewPr>
    <p:cSldViewPr>
      <p:cViewPr varScale="1">
        <p:scale>
          <a:sx n="74" d="100"/>
          <a:sy n="74" d="100"/>
        </p:scale>
        <p:origin x="-87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099" name="Rectangle 3"/>
          <p:cNvSpPr>
            <a:spLocks noGrp="1" noChangeArrowheads="1"/>
          </p:cNvSpPr>
          <p:nvPr>
            <p:ph type="dt" idx="1"/>
          </p:nvPr>
        </p:nvSpPr>
        <p:spPr bwMode="auto">
          <a:xfrm>
            <a:off x="1588"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388620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endParaRPr lang="en-US"/>
          </a:p>
        </p:txBody>
      </p:sp>
      <p:sp>
        <p:nvSpPr>
          <p:cNvPr id="4103" name="Rectangle 7"/>
          <p:cNvSpPr>
            <a:spLocks noGrp="1" noChangeArrowheads="1"/>
          </p:cNvSpPr>
          <p:nvPr>
            <p:ph type="sldNum" sz="quarter" idx="5"/>
          </p:nvPr>
        </p:nvSpPr>
        <p:spPr bwMode="auto">
          <a:xfrm>
            <a:off x="1588"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fld id="{217B79E9-1200-4986-AE31-EF78C6C18235}" type="slidenum">
              <a:rPr lang="fa-IR"/>
              <a:pPr/>
              <a:t>‹#›</a:t>
            </a:fld>
            <a:endParaRPr lang="en-US"/>
          </a:p>
        </p:txBody>
      </p:sp>
    </p:spTree>
  </p:cSld>
  <p:clrMap bg1="lt1" tx1="dk1" bg2="lt2" tx2="dk2" accent1="accent1" accent2="accent2" accent3="accent3" accent4="accent4" accent5="accent5" accent6="accent6" hlink="hlink" folHlink="folHlink"/>
  <p:notesStyle>
    <a:lvl1pPr algn="r" rtl="1" fontAlgn="base">
      <a:spcBef>
        <a:spcPct val="30000"/>
      </a:spcBef>
      <a:spcAft>
        <a:spcPct val="0"/>
      </a:spcAft>
      <a:defRPr sz="1200" kern="1200">
        <a:solidFill>
          <a:schemeClr val="tx1"/>
        </a:solidFill>
        <a:latin typeface="Arial" charset="0"/>
        <a:ea typeface="+mn-ea"/>
        <a:cs typeface="Arial" charset="0"/>
      </a:defRPr>
    </a:lvl1pPr>
    <a:lvl2pPr marL="457200" algn="r" rtl="1" fontAlgn="base">
      <a:spcBef>
        <a:spcPct val="30000"/>
      </a:spcBef>
      <a:spcAft>
        <a:spcPct val="0"/>
      </a:spcAft>
      <a:defRPr sz="1200" kern="1200">
        <a:solidFill>
          <a:schemeClr val="tx1"/>
        </a:solidFill>
        <a:latin typeface="Arial" charset="0"/>
        <a:ea typeface="+mn-ea"/>
        <a:cs typeface="Arial" charset="0"/>
      </a:defRPr>
    </a:lvl2pPr>
    <a:lvl3pPr marL="914400" algn="r" rtl="1" fontAlgn="base">
      <a:spcBef>
        <a:spcPct val="30000"/>
      </a:spcBef>
      <a:spcAft>
        <a:spcPct val="0"/>
      </a:spcAft>
      <a:defRPr sz="1200" kern="1200">
        <a:solidFill>
          <a:schemeClr val="tx1"/>
        </a:solidFill>
        <a:latin typeface="Arial" charset="0"/>
        <a:ea typeface="+mn-ea"/>
        <a:cs typeface="Arial" charset="0"/>
      </a:defRPr>
    </a:lvl3pPr>
    <a:lvl4pPr marL="1371600" algn="r" rtl="1" fontAlgn="base">
      <a:spcBef>
        <a:spcPct val="30000"/>
      </a:spcBef>
      <a:spcAft>
        <a:spcPct val="0"/>
      </a:spcAft>
      <a:defRPr sz="1200" kern="1200">
        <a:solidFill>
          <a:schemeClr val="tx1"/>
        </a:solidFill>
        <a:latin typeface="Arial" charset="0"/>
        <a:ea typeface="+mn-ea"/>
        <a:cs typeface="Arial" charset="0"/>
      </a:defRPr>
    </a:lvl4pPr>
    <a:lvl5pPr marL="1828800" algn="r" rtl="1"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4C1AE2-77A3-4A0B-9B5C-D984A910E52E}" type="slidenum">
              <a:rPr lang="fa-IR"/>
              <a:pPr/>
              <a:t>6</a:t>
            </a:fld>
            <a:endParaRPr lang="en-US" dirty="0"/>
          </a:p>
        </p:txBody>
      </p:sp>
      <p:sp>
        <p:nvSpPr>
          <p:cNvPr id="144386" name="Rectangle 2"/>
          <p:cNvSpPr>
            <a:spLocks noGrp="1" noRot="1" noChangeAspect="1" noChangeArrowheads="1" noTextEdit="1"/>
          </p:cNvSpPr>
          <p:nvPr>
            <p:ph type="sldImg"/>
          </p:nvPr>
        </p:nvSpPr>
        <p:spPr>
          <a:ln/>
        </p:spPr>
      </p:sp>
      <p:sp>
        <p:nvSpPr>
          <p:cNvPr id="14438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9418541-CD0F-4D3A-8530-FFC0A73F4B5C}" type="slidenum">
              <a:rPr lang="fa-IR"/>
              <a:pPr/>
              <a:t>21</a:t>
            </a:fld>
            <a:endParaRPr lang="en-US"/>
          </a:p>
        </p:txBody>
      </p:sp>
      <p:sp>
        <p:nvSpPr>
          <p:cNvPr id="162818" name="Rectangle 2"/>
          <p:cNvSpPr>
            <a:spLocks noGrp="1" noRot="1" noChangeAspect="1" noChangeArrowheads="1" noTextEdit="1"/>
          </p:cNvSpPr>
          <p:nvPr>
            <p:ph type="sldImg"/>
          </p:nvPr>
        </p:nvSpPr>
        <p:spPr>
          <a:xfrm>
            <a:off x="1144588" y="684213"/>
            <a:ext cx="4572000" cy="3429000"/>
          </a:xfrm>
          <a:ln/>
        </p:spPr>
      </p:sp>
      <p:sp>
        <p:nvSpPr>
          <p:cNvPr id="162819" name="Rectangle 3"/>
          <p:cNvSpPr>
            <a:spLocks noGrp="1" noChangeArrowheads="1"/>
          </p:cNvSpPr>
          <p:nvPr>
            <p:ph type="body" idx="1"/>
          </p:nvPr>
        </p:nvSpPr>
        <p:spPr>
          <a:xfrm>
            <a:off x="685800" y="4343400"/>
            <a:ext cx="5486400" cy="4116388"/>
          </a:xfrm>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145E24-EC08-496C-8E0F-C3AFA688DA4D}" type="slidenum">
              <a:rPr lang="fa-IR"/>
              <a:pPr/>
              <a:t>25</a:t>
            </a:fld>
            <a:endParaRPr lang="en-US"/>
          </a:p>
        </p:txBody>
      </p:sp>
      <p:sp>
        <p:nvSpPr>
          <p:cNvPr id="141314" name="Rectangle 2"/>
          <p:cNvSpPr>
            <a:spLocks noGrp="1" noRot="1" noChangeAspect="1" noChangeArrowheads="1" noTextEdit="1"/>
          </p:cNvSpPr>
          <p:nvPr>
            <p:ph type="sldImg"/>
          </p:nvPr>
        </p:nvSpPr>
        <p:spPr>
          <a:xfrm>
            <a:off x="1144588" y="684213"/>
            <a:ext cx="4572000" cy="3429000"/>
          </a:xfrm>
          <a:ln/>
        </p:spPr>
      </p:sp>
      <p:sp>
        <p:nvSpPr>
          <p:cNvPr id="141315" name="Rectangle 3"/>
          <p:cNvSpPr>
            <a:spLocks noGrp="1" noChangeArrowheads="1"/>
          </p:cNvSpPr>
          <p:nvPr>
            <p:ph type="body" idx="1"/>
          </p:nvPr>
        </p:nvSpPr>
        <p:spPr>
          <a:xfrm>
            <a:off x="685800" y="4343400"/>
            <a:ext cx="5486400" cy="4116388"/>
          </a:xfrm>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Grp="1" noChangeArrowheads="1"/>
          </p:cNvSpPr>
          <p:nvPr>
            <p:ph type="sldNum" sz="quarter" idx="5"/>
          </p:nvPr>
        </p:nvSpPr>
        <p:spPr>
          <a:ln/>
        </p:spPr>
        <p:txBody>
          <a:bodyPr/>
          <a:lstStyle/>
          <a:p>
            <a:fld id="{68F3AFE4-95D6-40E3-A905-34C46CE552B4}" type="slidenum">
              <a:rPr lang="fa-IR"/>
              <a:pPr/>
              <a:t>32</a:t>
            </a:fld>
            <a:endParaRPr lang="en-US"/>
          </a:p>
        </p:txBody>
      </p:sp>
      <p:sp>
        <p:nvSpPr>
          <p:cNvPr id="2119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rtl="0"/>
            <a:fld id="{793ADAA6-B642-472B-80A8-E37A29022E7F}" type="slidenum">
              <a:rPr lang="fa-IR" sz="1200"/>
              <a:pPr algn="r" rtl="0"/>
              <a:t>32</a:t>
            </a:fld>
            <a:endParaRPr lang="en-US" sz="1200"/>
          </a:p>
        </p:txBody>
      </p:sp>
      <p:sp>
        <p:nvSpPr>
          <p:cNvPr id="211971"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rtl="0"/>
            <a:fld id="{21B577A2-C0B0-4719-9A04-AAC32958D09D}" type="slidenum">
              <a:rPr lang="fa-IR" sz="1200">
                <a:latin typeface="Times New Roman" pitchFamily="18" charset="0"/>
                <a:cs typeface="Times New Roman" pitchFamily="18" charset="0"/>
              </a:rPr>
              <a:pPr algn="r" rtl="0"/>
              <a:t>32</a:t>
            </a:fld>
            <a:endParaRPr lang="en-US" sz="1200">
              <a:latin typeface="Times New Roman" pitchFamily="18" charset="0"/>
              <a:cs typeface="Times New Roman" pitchFamily="18" charset="0"/>
            </a:endParaRPr>
          </a:p>
        </p:txBody>
      </p:sp>
      <p:sp>
        <p:nvSpPr>
          <p:cNvPr id="211972" name="Rectangle 2"/>
          <p:cNvSpPr>
            <a:spLocks noGrp="1" noRot="1" noChangeAspect="1" noChangeArrowheads="1" noTextEdit="1"/>
          </p:cNvSpPr>
          <p:nvPr>
            <p:ph type="sldImg"/>
          </p:nvPr>
        </p:nvSpPr>
        <p:spPr>
          <a:ln/>
        </p:spPr>
      </p:sp>
      <p:sp>
        <p:nvSpPr>
          <p:cNvPr id="211973" name="Rectangle 3"/>
          <p:cNvSpPr>
            <a:spLocks noGrp="1" noChangeArrowheads="1"/>
          </p:cNvSpPr>
          <p:nvPr>
            <p:ph type="body" idx="1"/>
          </p:nvPr>
        </p:nvSpPr>
        <p:spPr>
          <a:xfrm>
            <a:off x="914400" y="4343400"/>
            <a:ext cx="5029200" cy="4114800"/>
          </a:xfrm>
          <a:noFill/>
        </p:spPr>
        <p:txBody>
          <a:bodyPr/>
          <a:lstStyle/>
          <a:p>
            <a:pPr marL="228600" indent="-228600"/>
            <a:r>
              <a:rPr lang="en-US"/>
              <a:t>Even a small imbalance of calories in and calories out can cause a rise in weight over years or decades (Supercourse)</a:t>
            </a:r>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8FE4170-FB53-4020-B144-9C54E473BCD1}" type="slidenum">
              <a:rPr lang="fa-IR"/>
              <a:pPr/>
              <a:t>33</a:t>
            </a:fld>
            <a:endParaRPr lang="en-US"/>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28C9924-B91A-4F0B-B6A2-8C49597CC8B6}" type="slidenum">
              <a:rPr lang="fa-IR"/>
              <a:pPr/>
              <a:t>35</a:t>
            </a:fld>
            <a:endParaRPr lang="en-US"/>
          </a:p>
        </p:txBody>
      </p:sp>
      <p:sp>
        <p:nvSpPr>
          <p:cNvPr id="220162" name="Rectangle 2"/>
          <p:cNvSpPr>
            <a:spLocks noGrp="1" noRot="1" noChangeAspect="1" noChangeArrowheads="1" noTextEdit="1"/>
          </p:cNvSpPr>
          <p:nvPr>
            <p:ph type="sldImg"/>
          </p:nvPr>
        </p:nvSpPr>
        <p:spPr>
          <a:ln/>
        </p:spPr>
      </p:sp>
      <p:sp>
        <p:nvSpPr>
          <p:cNvPr id="220163" name="Rectangle 3"/>
          <p:cNvSpPr>
            <a:spLocks noGrp="1" noChangeArrowheads="1"/>
          </p:cNvSpPr>
          <p:nvPr>
            <p:ph type="body" idx="1"/>
          </p:nvPr>
        </p:nvSpPr>
        <p:spPr/>
        <p:txBody>
          <a:bodyPr/>
          <a:lstStyle/>
          <a:p>
            <a:r>
              <a:rPr lang="en-US"/>
              <a:t>http://www.nutritionj.com/content/4/1/24</a:t>
            </a:r>
          </a:p>
          <a:p>
            <a:r>
              <a:rPr lang="en-US" b="1"/>
              <a:t>Childhood obesity, prevalence and prevention</a:t>
            </a:r>
          </a:p>
          <a:p>
            <a:r>
              <a:rPr lang="en-US" b="1"/>
              <a:t>Mahshid Dehghan et al. </a:t>
            </a:r>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1C0C55-2E78-49F1-AE61-1438A159215E}" type="slidenum">
              <a:rPr lang="fa-IR"/>
              <a:pPr/>
              <a:t>36</a:t>
            </a:fld>
            <a:endParaRPr lang="en-US"/>
          </a:p>
        </p:txBody>
      </p:sp>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EB93DF1B-3760-4CD1-8927-3C023DA94132}" type="slidenum">
              <a:rPr lang="fa-IR"/>
              <a:pPr/>
              <a:t>39</a:t>
            </a:fld>
            <a:endParaRPr lang="en-US"/>
          </a:p>
        </p:txBody>
      </p:sp>
      <p:sp>
        <p:nvSpPr>
          <p:cNvPr id="207874" name="Slide Image Placeholder 1"/>
          <p:cNvSpPr>
            <a:spLocks noGrp="1" noRot="1" noChangeAspect="1" noTextEdit="1"/>
          </p:cNvSpPr>
          <p:nvPr>
            <p:ph type="sldImg"/>
          </p:nvPr>
        </p:nvSpPr>
        <p:spPr>
          <a:ln/>
        </p:spPr>
      </p:sp>
      <p:sp>
        <p:nvSpPr>
          <p:cNvPr id="207875" name="Notes Placeholder 2"/>
          <p:cNvSpPr>
            <a:spLocks noGrp="1"/>
          </p:cNvSpPr>
          <p:nvPr>
            <p:ph type="body" idx="1"/>
          </p:nvPr>
        </p:nvSpPr>
        <p:spPr/>
        <p:txBody>
          <a:bodyPr/>
          <a:lstStyle/>
          <a:p>
            <a:pPr>
              <a:spcBef>
                <a:spcPct val="0"/>
              </a:spcBef>
            </a:pPr>
            <a:endParaRPr lang="fa-IR"/>
          </a:p>
        </p:txBody>
      </p:sp>
      <p:sp>
        <p:nvSpPr>
          <p:cNvPr id="20787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rtl="0"/>
            <a:fld id="{1F0CBC17-2E7D-4074-870E-4B318EA62D5F}" type="slidenum">
              <a:rPr lang="fa-IR" sz="1200"/>
              <a:pPr algn="r" rtl="0"/>
              <a:t>39</a:t>
            </a:fld>
            <a:endParaRPr 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Grp="1" noChangeArrowheads="1"/>
          </p:cNvSpPr>
          <p:nvPr>
            <p:ph type="sldNum" sz="quarter" idx="5"/>
          </p:nvPr>
        </p:nvSpPr>
        <p:spPr>
          <a:ln/>
        </p:spPr>
        <p:txBody>
          <a:bodyPr/>
          <a:lstStyle/>
          <a:p>
            <a:fld id="{19DBC55A-214A-4E1D-9A3A-069D6C59D41A}" type="slidenum">
              <a:rPr lang="fa-IR"/>
              <a:pPr/>
              <a:t>42</a:t>
            </a:fld>
            <a:endParaRPr lang="en-US"/>
          </a:p>
        </p:txBody>
      </p:sp>
      <p:sp>
        <p:nvSpPr>
          <p:cNvPr id="2160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rtl="0"/>
            <a:fld id="{19829DD7-50B9-4AA6-AA6E-FFC477AF7DDF}" type="slidenum">
              <a:rPr lang="fa-IR" sz="1200"/>
              <a:pPr algn="r" rtl="0"/>
              <a:t>42</a:t>
            </a:fld>
            <a:endParaRPr lang="en-US" sz="1200"/>
          </a:p>
        </p:txBody>
      </p:sp>
      <p:sp>
        <p:nvSpPr>
          <p:cNvPr id="216067"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rtl="0"/>
            <a:fld id="{FA0E5B84-C747-43E7-861E-D3C532151A29}" type="slidenum">
              <a:rPr lang="fa-IR" sz="1200">
                <a:latin typeface="Times New Roman" pitchFamily="18" charset="0"/>
                <a:cs typeface="Times New Roman" pitchFamily="18" charset="0"/>
              </a:rPr>
              <a:pPr algn="r" rtl="0"/>
              <a:t>42</a:t>
            </a:fld>
            <a:endParaRPr lang="en-US" sz="1200">
              <a:latin typeface="Times New Roman" pitchFamily="18" charset="0"/>
              <a:cs typeface="Times New Roman" pitchFamily="18" charset="0"/>
            </a:endParaRPr>
          </a:p>
        </p:txBody>
      </p:sp>
      <p:sp>
        <p:nvSpPr>
          <p:cNvPr id="216068" name="Rectangle 2"/>
          <p:cNvSpPr>
            <a:spLocks noGrp="1" noRot="1" noChangeAspect="1" noChangeArrowheads="1" noTextEdit="1"/>
          </p:cNvSpPr>
          <p:nvPr>
            <p:ph type="sldImg"/>
          </p:nvPr>
        </p:nvSpPr>
        <p:spPr>
          <a:xfrm>
            <a:off x="1144588" y="685800"/>
            <a:ext cx="4572000" cy="3429000"/>
          </a:xfrm>
          <a:ln/>
        </p:spPr>
      </p:sp>
      <p:sp>
        <p:nvSpPr>
          <p:cNvPr id="216069" name="Rectangle 3"/>
          <p:cNvSpPr>
            <a:spLocks noGrp="1" noChangeArrowheads="1"/>
          </p:cNvSpPr>
          <p:nvPr>
            <p:ph type="body" idx="1"/>
          </p:nvPr>
        </p:nvSpPr>
        <p:spPr/>
        <p:txBody>
          <a:bodyPr/>
          <a:lstStyle/>
          <a:p>
            <a:r>
              <a:rPr lang="en-US"/>
              <a:t>Weight gain happens when you consume more energy (calories from food and drinks) then you actually expend through daily activities and exercise.  </a:t>
            </a:r>
          </a:p>
          <a:p>
            <a:r>
              <a:rPr lang="en-US"/>
              <a:t>Our society has become more dependant upon the car for transportation, we watch more TV, and spend tons of time using other media including computers and video games.   At the same time, our portion sizes have gotten larger, and foods that are rich in calories have become easier to access and are cheaper (Lancet, 02)</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F54A143-CCD0-403F-BC35-77C3D52CAAAF}" type="slidenum">
              <a:rPr lang="fa-IR"/>
              <a:pPr/>
              <a:t>44</a:t>
            </a:fld>
            <a:endParaRPr lang="en-US"/>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7"/>
          <p:cNvSpPr>
            <a:spLocks noGrp="1" noChangeArrowheads="1"/>
          </p:cNvSpPr>
          <p:nvPr>
            <p:ph type="sldNum" sz="quarter" idx="5"/>
          </p:nvPr>
        </p:nvSpPr>
        <p:spPr>
          <a:ln/>
        </p:spPr>
        <p:txBody>
          <a:bodyPr/>
          <a:lstStyle/>
          <a:p>
            <a:fld id="{73479CA4-6166-45FD-9D86-AA5C76710F68}" type="slidenum">
              <a:rPr lang="fa-IR"/>
              <a:pPr/>
              <a:t>46</a:t>
            </a:fld>
            <a:endParaRPr lang="en-US"/>
          </a:p>
        </p:txBody>
      </p:sp>
      <p:sp>
        <p:nvSpPr>
          <p:cNvPr id="2242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rtl="0"/>
            <a:fld id="{6E109EB2-D937-4201-B4DA-69D840DE2C8D}" type="slidenum">
              <a:rPr lang="fa-IR" sz="1200"/>
              <a:pPr algn="r" rtl="0"/>
              <a:t>46</a:t>
            </a:fld>
            <a:endParaRPr lang="en-US" sz="1200"/>
          </a:p>
        </p:txBody>
      </p:sp>
      <p:sp>
        <p:nvSpPr>
          <p:cNvPr id="224259" name="Rectangle 2"/>
          <p:cNvSpPr>
            <a:spLocks noChangeArrowheads="1"/>
          </p:cNvSpPr>
          <p:nvPr/>
        </p:nvSpPr>
        <p:spPr bwMode="auto">
          <a:xfrm>
            <a:off x="3887788" y="7938"/>
            <a:ext cx="2970212" cy="427037"/>
          </a:xfrm>
          <a:prstGeom prst="rect">
            <a:avLst/>
          </a:prstGeom>
          <a:noFill/>
          <a:ln w="12700">
            <a:noFill/>
            <a:miter lim="800000"/>
            <a:headEnd/>
            <a:tailEnd/>
          </a:ln>
        </p:spPr>
        <p:txBody>
          <a:bodyPr wrap="none" lIns="89730" tIns="44865" rIns="89730" bIns="44865" anchor="ctr"/>
          <a:lstStyle/>
          <a:p>
            <a:pPr rtl="0"/>
            <a:endParaRPr lang="ru-RU" sz="2400"/>
          </a:p>
        </p:txBody>
      </p:sp>
      <p:sp>
        <p:nvSpPr>
          <p:cNvPr id="224260" name="Rectangle 3"/>
          <p:cNvSpPr>
            <a:spLocks noChangeArrowheads="1"/>
          </p:cNvSpPr>
          <p:nvPr/>
        </p:nvSpPr>
        <p:spPr bwMode="auto">
          <a:xfrm>
            <a:off x="3887788" y="8707438"/>
            <a:ext cx="2970212" cy="425450"/>
          </a:xfrm>
          <a:prstGeom prst="rect">
            <a:avLst/>
          </a:prstGeom>
          <a:noFill/>
          <a:ln w="12700">
            <a:noFill/>
            <a:miter lim="800000"/>
            <a:headEnd/>
            <a:tailEnd/>
          </a:ln>
        </p:spPr>
        <p:txBody>
          <a:bodyPr lIns="19043" tIns="0" rIns="19043" bIns="0" anchor="b"/>
          <a:lstStyle/>
          <a:p>
            <a:pPr algn="r" defTabSz="760413" rtl="0" eaLnBrk="0" hangingPunct="0"/>
            <a:r>
              <a:rPr lang="en-US" sz="1000" i="1"/>
              <a:t>13</a:t>
            </a:r>
          </a:p>
        </p:txBody>
      </p:sp>
      <p:sp>
        <p:nvSpPr>
          <p:cNvPr id="224261" name="Rectangle 4"/>
          <p:cNvSpPr>
            <a:spLocks noChangeArrowheads="1"/>
          </p:cNvSpPr>
          <p:nvPr/>
        </p:nvSpPr>
        <p:spPr bwMode="auto">
          <a:xfrm>
            <a:off x="0" y="8707438"/>
            <a:ext cx="2970213" cy="425450"/>
          </a:xfrm>
          <a:prstGeom prst="rect">
            <a:avLst/>
          </a:prstGeom>
          <a:noFill/>
          <a:ln w="12700">
            <a:noFill/>
            <a:miter lim="800000"/>
            <a:headEnd/>
            <a:tailEnd/>
          </a:ln>
        </p:spPr>
        <p:txBody>
          <a:bodyPr wrap="none" lIns="89730" tIns="44865" rIns="89730" bIns="44865" anchor="ctr"/>
          <a:lstStyle/>
          <a:p>
            <a:pPr rtl="0"/>
            <a:endParaRPr lang="ru-RU" sz="2400"/>
          </a:p>
        </p:txBody>
      </p:sp>
      <p:sp>
        <p:nvSpPr>
          <p:cNvPr id="224262" name="Rectangle 5"/>
          <p:cNvSpPr>
            <a:spLocks noChangeArrowheads="1"/>
          </p:cNvSpPr>
          <p:nvPr/>
        </p:nvSpPr>
        <p:spPr bwMode="auto">
          <a:xfrm>
            <a:off x="0" y="7938"/>
            <a:ext cx="2970213" cy="427037"/>
          </a:xfrm>
          <a:prstGeom prst="rect">
            <a:avLst/>
          </a:prstGeom>
          <a:noFill/>
          <a:ln w="12700">
            <a:noFill/>
            <a:miter lim="800000"/>
            <a:headEnd/>
            <a:tailEnd/>
          </a:ln>
        </p:spPr>
        <p:txBody>
          <a:bodyPr wrap="none" lIns="89730" tIns="44865" rIns="89730" bIns="44865" anchor="ctr"/>
          <a:lstStyle/>
          <a:p>
            <a:pPr rtl="0"/>
            <a:endParaRPr lang="ru-RU" sz="2400"/>
          </a:p>
        </p:txBody>
      </p:sp>
      <p:sp>
        <p:nvSpPr>
          <p:cNvPr id="224263" name="Rectangle 6"/>
          <p:cNvSpPr>
            <a:spLocks noChangeArrowheads="1"/>
          </p:cNvSpPr>
          <p:nvPr/>
        </p:nvSpPr>
        <p:spPr bwMode="auto">
          <a:xfrm>
            <a:off x="3886200" y="0"/>
            <a:ext cx="2971800" cy="455613"/>
          </a:xfrm>
          <a:prstGeom prst="rect">
            <a:avLst/>
          </a:prstGeom>
          <a:noFill/>
          <a:ln w="12700">
            <a:noFill/>
            <a:miter lim="800000"/>
            <a:headEnd/>
            <a:tailEnd/>
          </a:ln>
        </p:spPr>
        <p:txBody>
          <a:bodyPr wrap="none" lIns="89730" tIns="44865" rIns="89730" bIns="44865" anchor="ctr"/>
          <a:lstStyle/>
          <a:p>
            <a:pPr rtl="0"/>
            <a:endParaRPr lang="ru-RU" sz="2400"/>
          </a:p>
        </p:txBody>
      </p:sp>
      <p:sp>
        <p:nvSpPr>
          <p:cNvPr id="224264" name="Rectangle 7"/>
          <p:cNvSpPr>
            <a:spLocks noChangeArrowheads="1"/>
          </p:cNvSpPr>
          <p:nvPr/>
        </p:nvSpPr>
        <p:spPr bwMode="auto">
          <a:xfrm>
            <a:off x="0" y="0"/>
            <a:ext cx="2970213" cy="455613"/>
          </a:xfrm>
          <a:prstGeom prst="rect">
            <a:avLst/>
          </a:prstGeom>
          <a:noFill/>
          <a:ln w="12700">
            <a:noFill/>
            <a:miter lim="800000"/>
            <a:headEnd/>
            <a:tailEnd/>
          </a:ln>
        </p:spPr>
        <p:txBody>
          <a:bodyPr wrap="none" lIns="89730" tIns="44865" rIns="89730" bIns="44865" anchor="ctr"/>
          <a:lstStyle/>
          <a:p>
            <a:pPr rtl="0"/>
            <a:endParaRPr lang="ru-RU" sz="2400"/>
          </a:p>
        </p:txBody>
      </p:sp>
      <p:sp>
        <p:nvSpPr>
          <p:cNvPr id="224265" name="Rectangle 8"/>
          <p:cNvSpPr>
            <a:spLocks noChangeArrowheads="1"/>
          </p:cNvSpPr>
          <p:nvPr/>
        </p:nvSpPr>
        <p:spPr bwMode="auto">
          <a:xfrm>
            <a:off x="3884613" y="0"/>
            <a:ext cx="2973387" cy="455613"/>
          </a:xfrm>
          <a:prstGeom prst="rect">
            <a:avLst/>
          </a:prstGeom>
          <a:noFill/>
          <a:ln w="12700">
            <a:noFill/>
            <a:miter lim="800000"/>
            <a:headEnd/>
            <a:tailEnd/>
          </a:ln>
        </p:spPr>
        <p:txBody>
          <a:bodyPr wrap="none" lIns="89730" tIns="44865" rIns="89730" bIns="44865" anchor="ctr"/>
          <a:lstStyle/>
          <a:p>
            <a:pPr rtl="0"/>
            <a:endParaRPr lang="ru-RU" sz="2400"/>
          </a:p>
        </p:txBody>
      </p:sp>
      <p:sp>
        <p:nvSpPr>
          <p:cNvPr id="224266" name="Rectangle 9"/>
          <p:cNvSpPr>
            <a:spLocks noChangeArrowheads="1"/>
          </p:cNvSpPr>
          <p:nvPr/>
        </p:nvSpPr>
        <p:spPr bwMode="auto">
          <a:xfrm>
            <a:off x="3884613" y="8682038"/>
            <a:ext cx="2973387" cy="460375"/>
          </a:xfrm>
          <a:prstGeom prst="rect">
            <a:avLst/>
          </a:prstGeom>
          <a:noFill/>
          <a:ln w="12700">
            <a:noFill/>
            <a:miter lim="800000"/>
            <a:headEnd/>
            <a:tailEnd/>
          </a:ln>
        </p:spPr>
        <p:txBody>
          <a:bodyPr lIns="19043" tIns="0" rIns="19043" bIns="0" anchor="b"/>
          <a:lstStyle/>
          <a:p>
            <a:pPr algn="r" defTabSz="760413" rtl="0" eaLnBrk="0" hangingPunct="0"/>
            <a:r>
              <a:rPr lang="en-US" sz="1200"/>
              <a:t>13</a:t>
            </a:r>
          </a:p>
        </p:txBody>
      </p:sp>
      <p:sp>
        <p:nvSpPr>
          <p:cNvPr id="224267" name="Rectangle 10"/>
          <p:cNvSpPr>
            <a:spLocks noChangeArrowheads="1"/>
          </p:cNvSpPr>
          <p:nvPr/>
        </p:nvSpPr>
        <p:spPr bwMode="auto">
          <a:xfrm>
            <a:off x="0" y="8682038"/>
            <a:ext cx="2970213" cy="460375"/>
          </a:xfrm>
          <a:prstGeom prst="rect">
            <a:avLst/>
          </a:prstGeom>
          <a:noFill/>
          <a:ln w="12700">
            <a:noFill/>
            <a:miter lim="800000"/>
            <a:headEnd/>
            <a:tailEnd/>
          </a:ln>
        </p:spPr>
        <p:txBody>
          <a:bodyPr wrap="none" lIns="89730" tIns="44865" rIns="89730" bIns="44865" anchor="ctr"/>
          <a:lstStyle/>
          <a:p>
            <a:pPr rtl="0"/>
            <a:endParaRPr lang="ru-RU" sz="2400"/>
          </a:p>
        </p:txBody>
      </p:sp>
      <p:sp>
        <p:nvSpPr>
          <p:cNvPr id="224268" name="Rectangle 11"/>
          <p:cNvSpPr>
            <a:spLocks noChangeArrowheads="1"/>
          </p:cNvSpPr>
          <p:nvPr/>
        </p:nvSpPr>
        <p:spPr bwMode="auto">
          <a:xfrm>
            <a:off x="0" y="0"/>
            <a:ext cx="2970213" cy="455613"/>
          </a:xfrm>
          <a:prstGeom prst="rect">
            <a:avLst/>
          </a:prstGeom>
          <a:noFill/>
          <a:ln w="12700">
            <a:noFill/>
            <a:miter lim="800000"/>
            <a:headEnd/>
            <a:tailEnd/>
          </a:ln>
        </p:spPr>
        <p:txBody>
          <a:bodyPr wrap="none" lIns="89730" tIns="44865" rIns="89730" bIns="44865" anchor="ctr"/>
          <a:lstStyle/>
          <a:p>
            <a:pPr rtl="0"/>
            <a:endParaRPr lang="ru-RU" sz="2400"/>
          </a:p>
        </p:txBody>
      </p:sp>
      <p:sp>
        <p:nvSpPr>
          <p:cNvPr id="224269" name="Rectangle 12"/>
          <p:cNvSpPr>
            <a:spLocks noChangeArrowheads="1"/>
          </p:cNvSpPr>
          <p:nvPr/>
        </p:nvSpPr>
        <p:spPr bwMode="auto">
          <a:xfrm>
            <a:off x="3883025" y="0"/>
            <a:ext cx="2974975" cy="431800"/>
          </a:xfrm>
          <a:prstGeom prst="rect">
            <a:avLst/>
          </a:prstGeom>
          <a:noFill/>
          <a:ln w="12700">
            <a:noFill/>
            <a:miter lim="800000"/>
            <a:headEnd/>
            <a:tailEnd/>
          </a:ln>
        </p:spPr>
        <p:txBody>
          <a:bodyPr wrap="none" lIns="89730" tIns="44865" rIns="89730" bIns="44865" anchor="ctr"/>
          <a:lstStyle/>
          <a:p>
            <a:pPr rtl="0"/>
            <a:endParaRPr lang="ru-RU" sz="2400"/>
          </a:p>
        </p:txBody>
      </p:sp>
      <p:sp>
        <p:nvSpPr>
          <p:cNvPr id="224270" name="Rectangle 13"/>
          <p:cNvSpPr>
            <a:spLocks noChangeArrowheads="1"/>
          </p:cNvSpPr>
          <p:nvPr/>
        </p:nvSpPr>
        <p:spPr bwMode="auto">
          <a:xfrm>
            <a:off x="3883025" y="8701088"/>
            <a:ext cx="2974975" cy="419100"/>
          </a:xfrm>
          <a:prstGeom prst="rect">
            <a:avLst/>
          </a:prstGeom>
          <a:noFill/>
          <a:ln w="12700">
            <a:noFill/>
            <a:miter lim="800000"/>
            <a:headEnd/>
            <a:tailEnd/>
          </a:ln>
        </p:spPr>
        <p:txBody>
          <a:bodyPr wrap="none" lIns="89730" tIns="44865" rIns="89730" bIns="44865" anchor="ctr"/>
          <a:lstStyle/>
          <a:p>
            <a:pPr rtl="0"/>
            <a:endParaRPr lang="ru-RU" sz="2400"/>
          </a:p>
        </p:txBody>
      </p:sp>
      <p:sp>
        <p:nvSpPr>
          <p:cNvPr id="224271" name="Rectangle 14"/>
          <p:cNvSpPr>
            <a:spLocks noChangeArrowheads="1"/>
          </p:cNvSpPr>
          <p:nvPr/>
        </p:nvSpPr>
        <p:spPr bwMode="auto">
          <a:xfrm>
            <a:off x="-1588" y="8701088"/>
            <a:ext cx="2968626" cy="419100"/>
          </a:xfrm>
          <a:prstGeom prst="rect">
            <a:avLst/>
          </a:prstGeom>
          <a:noFill/>
          <a:ln w="12700">
            <a:noFill/>
            <a:miter lim="800000"/>
            <a:headEnd/>
            <a:tailEnd/>
          </a:ln>
        </p:spPr>
        <p:txBody>
          <a:bodyPr wrap="none" lIns="89730" tIns="44865" rIns="89730" bIns="44865" anchor="ctr"/>
          <a:lstStyle/>
          <a:p>
            <a:pPr rtl="0"/>
            <a:endParaRPr lang="ru-RU" sz="2400"/>
          </a:p>
        </p:txBody>
      </p:sp>
      <p:sp>
        <p:nvSpPr>
          <p:cNvPr id="224272" name="Rectangle 15"/>
          <p:cNvSpPr>
            <a:spLocks noChangeArrowheads="1"/>
          </p:cNvSpPr>
          <p:nvPr/>
        </p:nvSpPr>
        <p:spPr bwMode="auto">
          <a:xfrm>
            <a:off x="-1588" y="0"/>
            <a:ext cx="2968626" cy="431800"/>
          </a:xfrm>
          <a:prstGeom prst="rect">
            <a:avLst/>
          </a:prstGeom>
          <a:noFill/>
          <a:ln w="12700">
            <a:noFill/>
            <a:miter lim="800000"/>
            <a:headEnd/>
            <a:tailEnd/>
          </a:ln>
        </p:spPr>
        <p:txBody>
          <a:bodyPr wrap="none" lIns="89730" tIns="44865" rIns="89730" bIns="44865" anchor="ctr"/>
          <a:lstStyle/>
          <a:p>
            <a:pPr rtl="0"/>
            <a:endParaRPr lang="ru-RU" sz="2400"/>
          </a:p>
        </p:txBody>
      </p:sp>
      <p:sp>
        <p:nvSpPr>
          <p:cNvPr id="224273" name="Rectangle 16"/>
          <p:cNvSpPr>
            <a:spLocks noGrp="1" noRot="1" noChangeAspect="1" noChangeArrowheads="1" noTextEdit="1"/>
          </p:cNvSpPr>
          <p:nvPr>
            <p:ph type="sldImg"/>
          </p:nvPr>
        </p:nvSpPr>
        <p:spPr>
          <a:xfrm>
            <a:off x="1223963" y="801688"/>
            <a:ext cx="4414837" cy="3313112"/>
          </a:xfrm>
          <a:ln w="12700" cap="flat">
            <a:solidFill>
              <a:schemeClr val="tx1"/>
            </a:solidFill>
          </a:ln>
        </p:spPr>
      </p:sp>
      <p:sp>
        <p:nvSpPr>
          <p:cNvPr id="114705" name="Rectangle 17"/>
          <p:cNvSpPr>
            <a:spLocks noGrp="1" noChangeArrowheads="1"/>
          </p:cNvSpPr>
          <p:nvPr>
            <p:ph type="body" idx="1"/>
          </p:nvPr>
        </p:nvSpPr>
        <p:spPr/>
        <p:txBody>
          <a:bodyPr/>
          <a:lstStyle/>
          <a:p>
            <a:r>
              <a:rPr lang="en-US"/>
              <a:t>Obesity is a problem in the U.S. for two main reasons.  The first is that a large number of health problems are associated with obesity.  They include high blood pressure, cardiovascular disease, stroke, arthritis, and many others.  The multitude of co-morbidities associated with obesity reflects the complexity and diversity of systems that contribute to energy balance. Obesity is also associated with several diseases within the research mission of the NIDDK, including nonalcoholic fatty liver disease and type 2 diabetes.</a:t>
            </a:r>
          </a:p>
          <a:p>
            <a:endParaRPr lang="en-US"/>
          </a:p>
          <a:p>
            <a:pPr>
              <a:spcBef>
                <a:spcPct val="20000"/>
              </a:spcBef>
            </a:pPr>
            <a:r>
              <a:rPr lang="en-US">
                <a:effectLst>
                  <a:outerShdw blurRad="38100" dist="38100" dir="2700000" algn="tl">
                    <a:srgbClr val="C0C0C0"/>
                  </a:outerShdw>
                </a:effectLst>
              </a:rPr>
              <a:t>Image modified from one appearing in National Geographic magazine.</a:t>
            </a:r>
          </a:p>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1F07B7-A210-46AA-ACFC-20D596502ED2}" type="slidenum">
              <a:rPr lang="fa-IR"/>
              <a:pPr/>
              <a:t>7</a:t>
            </a:fld>
            <a:endParaRPr lang="en-US" dirty="0"/>
          </a:p>
        </p:txBody>
      </p:sp>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DD25B5D-35AB-4753-968F-62B635C2D6A7}" type="slidenum">
              <a:rPr lang="fa-IR"/>
              <a:pPr/>
              <a:t>48</a:t>
            </a:fld>
            <a:endParaRPr lang="en-US"/>
          </a:p>
        </p:txBody>
      </p:sp>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4B30B1-872B-40F3-A3B8-5C9C58CA6C21}" type="slidenum">
              <a:rPr lang="fa-IR"/>
              <a:pPr/>
              <a:t>51</a:t>
            </a:fld>
            <a:endParaRPr lang="en-US"/>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88FB8B-F7B8-4B06-B4AE-412030A3C228}" type="slidenum">
              <a:rPr lang="fa-IR"/>
              <a:pPr/>
              <a:t>52</a:t>
            </a:fld>
            <a:endParaRPr lang="en-US"/>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5A69C6-0936-4053-8278-33ADF0266098}" type="slidenum">
              <a:rPr lang="fa-IR"/>
              <a:pPr/>
              <a:t>54</a:t>
            </a:fld>
            <a:endParaRPr lang="en-US"/>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6A0146-10CD-407E-860D-62922C65E4E0}" type="slidenum">
              <a:rPr lang="fa-IR"/>
              <a:pPr/>
              <a:t>62</a:t>
            </a:fld>
            <a:endParaRPr lang="en-US" dirty="0"/>
          </a:p>
        </p:txBody>
      </p:sp>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63FC1FB-9BC3-4F32-88EB-440CFB0B4397}" type="slidenum">
              <a:rPr lang="fa-IR"/>
              <a:pPr/>
              <a:t>9</a:t>
            </a:fld>
            <a:endParaRPr lang="en-US" dirty="0"/>
          </a:p>
        </p:txBody>
      </p:sp>
      <p:sp>
        <p:nvSpPr>
          <p:cNvPr id="150530" name="Rectangle 2"/>
          <p:cNvSpPr>
            <a:spLocks noGrp="1" noRot="1" noChangeAspect="1" noChangeArrowheads="1" noTextEdit="1"/>
          </p:cNvSpPr>
          <p:nvPr>
            <p:ph type="sldImg"/>
          </p:nvPr>
        </p:nvSpPr>
        <p:spPr>
          <a:ln/>
        </p:spPr>
      </p:sp>
      <p:sp>
        <p:nvSpPr>
          <p:cNvPr id="15053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4498C23-F426-496E-B105-C5F73235A912}" type="slidenum">
              <a:rPr lang="fa-IR"/>
              <a:pPr/>
              <a:t>13</a:t>
            </a:fld>
            <a:endParaRPr lang="en-US" dirty="0"/>
          </a:p>
        </p:txBody>
      </p:sp>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74A04D-D5D3-484C-A52D-7EA9DDA90FB2}" type="slidenum">
              <a:rPr lang="fa-IR"/>
              <a:pPr/>
              <a:t>15</a:t>
            </a:fld>
            <a:endParaRPr lang="en-US"/>
          </a:p>
        </p:txBody>
      </p:sp>
      <p:sp>
        <p:nvSpPr>
          <p:cNvPr id="248834" name="Rectangle 2"/>
          <p:cNvSpPr>
            <a:spLocks noGrp="1" noRot="1" noChangeAspect="1" noChangeArrowheads="1" noTextEdit="1"/>
          </p:cNvSpPr>
          <p:nvPr>
            <p:ph type="sldImg"/>
          </p:nvPr>
        </p:nvSpPr>
        <p:spPr>
          <a:xfrm>
            <a:off x="1144588" y="684213"/>
            <a:ext cx="4572000" cy="3429000"/>
          </a:xfrm>
          <a:ln/>
        </p:spPr>
      </p:sp>
      <p:sp>
        <p:nvSpPr>
          <p:cNvPr id="248835" name="Rectangle 3"/>
          <p:cNvSpPr>
            <a:spLocks noGrp="1" noChangeArrowheads="1"/>
          </p:cNvSpPr>
          <p:nvPr>
            <p:ph type="body" idx="1"/>
          </p:nvPr>
        </p:nvSpPr>
        <p:spPr>
          <a:xfrm>
            <a:off x="685800" y="4343400"/>
            <a:ext cx="5486400" cy="4116388"/>
          </a:xfrm>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9B03F99F-39C2-4493-B08A-9B4FD32B777B}" type="slidenum">
              <a:rPr lang="fa-IR"/>
              <a:pPr/>
              <a:t>17</a:t>
            </a:fld>
            <a:endParaRPr lang="en-US"/>
          </a:p>
        </p:txBody>
      </p:sp>
      <p:sp>
        <p:nvSpPr>
          <p:cNvPr id="246786"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rtl="0" eaLnBrk="0" hangingPunct="0"/>
            <a:fld id="{381E7198-27CA-43B7-9FB6-744214E6A735}" type="slidenum">
              <a:rPr lang="fr-FR" sz="1200">
                <a:latin typeface="Times New Roman" pitchFamily="18" charset="0"/>
              </a:rPr>
              <a:pPr algn="r" rtl="0" eaLnBrk="0" hangingPunct="0"/>
              <a:t>17</a:t>
            </a:fld>
            <a:endParaRPr lang="fr-FR" sz="1200">
              <a:latin typeface="Times New Roman" pitchFamily="18" charset="0"/>
            </a:endParaRPr>
          </a:p>
        </p:txBody>
      </p:sp>
      <p:sp>
        <p:nvSpPr>
          <p:cNvPr id="246787" name="Rectangle 2"/>
          <p:cNvSpPr>
            <a:spLocks noGrp="1" noRot="1" noChangeAspect="1" noChangeArrowheads="1" noTextEdit="1"/>
          </p:cNvSpPr>
          <p:nvPr>
            <p:ph type="sldImg"/>
          </p:nvPr>
        </p:nvSpPr>
        <p:spPr>
          <a:ln/>
        </p:spPr>
      </p:sp>
      <p:sp>
        <p:nvSpPr>
          <p:cNvPr id="246788" name="Rectangle 3"/>
          <p:cNvSpPr>
            <a:spLocks noGrp="1" noChangeArrowheads="1"/>
          </p:cNvSpPr>
          <p:nvPr>
            <p:ph type="body" idx="1"/>
          </p:nvPr>
        </p:nvSpPr>
        <p:spPr>
          <a:xfrm>
            <a:off x="914400" y="4343400"/>
            <a:ext cx="5029200" cy="4114800"/>
          </a:xfrm>
        </p:spPr>
        <p:txBody>
          <a:bodyPr/>
          <a:lstStyle/>
          <a:p>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94E359-4C02-4201-B04D-72D176FE19D3}" type="slidenum">
              <a:rPr lang="fa-IR"/>
              <a:pPr/>
              <a:t>18</a:t>
            </a:fld>
            <a:endParaRPr lang="en-US"/>
          </a:p>
        </p:txBody>
      </p:sp>
      <p:sp>
        <p:nvSpPr>
          <p:cNvPr id="154626" name="Rectangle 2"/>
          <p:cNvSpPr>
            <a:spLocks noGrp="1" noRot="1" noChangeAspect="1" noChangeArrowheads="1" noTextEdit="1"/>
          </p:cNvSpPr>
          <p:nvPr>
            <p:ph type="sldImg"/>
          </p:nvPr>
        </p:nvSpPr>
        <p:spPr>
          <a:xfrm>
            <a:off x="1144588" y="684213"/>
            <a:ext cx="4572000" cy="3429000"/>
          </a:xfrm>
          <a:ln/>
        </p:spPr>
      </p:sp>
      <p:sp>
        <p:nvSpPr>
          <p:cNvPr id="154627" name="Rectangle 3"/>
          <p:cNvSpPr>
            <a:spLocks noGrp="1" noChangeArrowheads="1"/>
          </p:cNvSpPr>
          <p:nvPr>
            <p:ph type="body" idx="1"/>
          </p:nvPr>
        </p:nvSpPr>
        <p:spPr>
          <a:xfrm>
            <a:off x="685800" y="4343400"/>
            <a:ext cx="5486400" cy="4116388"/>
          </a:xfrm>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A79542-4C14-4B15-A146-0AAA5D15C322}" type="slidenum">
              <a:rPr lang="fa-IR"/>
              <a:pPr/>
              <a:t>19</a:t>
            </a:fld>
            <a:endParaRPr lang="en-US"/>
          </a:p>
        </p:txBody>
      </p:sp>
      <p:sp>
        <p:nvSpPr>
          <p:cNvPr id="156674" name="Rectangle 2"/>
          <p:cNvSpPr>
            <a:spLocks noGrp="1" noRot="1" noChangeAspect="1" noChangeArrowheads="1" noTextEdit="1"/>
          </p:cNvSpPr>
          <p:nvPr>
            <p:ph type="sldImg"/>
          </p:nvPr>
        </p:nvSpPr>
        <p:spPr>
          <a:xfrm>
            <a:off x="1144588" y="684213"/>
            <a:ext cx="4572000" cy="3429000"/>
          </a:xfrm>
          <a:ln/>
        </p:spPr>
      </p:sp>
      <p:sp>
        <p:nvSpPr>
          <p:cNvPr id="156675" name="Rectangle 3"/>
          <p:cNvSpPr>
            <a:spLocks noGrp="1" noChangeArrowheads="1"/>
          </p:cNvSpPr>
          <p:nvPr>
            <p:ph type="body" idx="1"/>
          </p:nvPr>
        </p:nvSpPr>
        <p:spPr>
          <a:xfrm>
            <a:off x="685800" y="4343400"/>
            <a:ext cx="5486400" cy="4116388"/>
          </a:xfrm>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89A3FD-EACD-41A3-86FF-8142ED2BD9A8}" type="slidenum">
              <a:rPr lang="fa-IR"/>
              <a:pPr/>
              <a:t>20</a:t>
            </a:fld>
            <a:endParaRPr lang="en-US"/>
          </a:p>
        </p:txBody>
      </p:sp>
      <p:sp>
        <p:nvSpPr>
          <p:cNvPr id="158722" name="Rectangle 2"/>
          <p:cNvSpPr>
            <a:spLocks noGrp="1" noRot="1" noChangeAspect="1" noChangeArrowheads="1" noTextEdit="1"/>
          </p:cNvSpPr>
          <p:nvPr>
            <p:ph type="sldImg"/>
          </p:nvPr>
        </p:nvSpPr>
        <p:spPr>
          <a:xfrm>
            <a:off x="1144588" y="684213"/>
            <a:ext cx="4572000" cy="3429000"/>
          </a:xfrm>
          <a:ln/>
        </p:spPr>
      </p:sp>
      <p:sp>
        <p:nvSpPr>
          <p:cNvPr id="158723" name="Rectangle 3"/>
          <p:cNvSpPr>
            <a:spLocks noGrp="1" noChangeArrowheads="1"/>
          </p:cNvSpPr>
          <p:nvPr>
            <p:ph type="body" idx="1"/>
          </p:nvPr>
        </p:nvSpPr>
        <p:spPr>
          <a:xfrm>
            <a:off x="685800" y="4343400"/>
            <a:ext cx="5486400" cy="4116388"/>
          </a:xfrm>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B5D45CE-6298-4BC9-9783-19BAD998A610}" type="slidenum">
              <a:rPr lang="fa-I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EC5C232-4CCF-426C-8E50-8B35DACBA0C8}" type="slidenum">
              <a:rPr lang="fa-I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54D12FB-DFC1-4FBD-995D-A7CE0E31C162}" type="slidenum">
              <a:rPr lang="fa-I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6553200" y="6245225"/>
            <a:ext cx="2133600" cy="476250"/>
          </a:xfrm>
        </p:spPr>
        <p:txBody>
          <a:bodyPr/>
          <a:lstStyle>
            <a:lvl1pPr>
              <a:defRPr/>
            </a:lvl1pPr>
          </a:lstStyle>
          <a:p>
            <a:endParaRPr lang="en-US"/>
          </a:p>
        </p:txBody>
      </p:sp>
      <p:sp>
        <p:nvSpPr>
          <p:cNvPr id="8" name="Footer Placeholder 7"/>
          <p:cNvSpPr>
            <a:spLocks noGrp="1"/>
          </p:cNvSpPr>
          <p:nvPr>
            <p:ph type="ftr" sz="quarter" idx="11"/>
          </p:nvPr>
        </p:nvSpPr>
        <p:spPr>
          <a:xfrm>
            <a:off x="3124200" y="6245225"/>
            <a:ext cx="2895600" cy="476250"/>
          </a:xfrm>
        </p:spPr>
        <p:txBody>
          <a:bodyPr/>
          <a:lstStyle>
            <a:lvl1pPr>
              <a:defRPr/>
            </a:lvl1pPr>
          </a:lstStyle>
          <a:p>
            <a:endParaRPr lang="en-US"/>
          </a:p>
        </p:txBody>
      </p:sp>
      <p:sp>
        <p:nvSpPr>
          <p:cNvPr id="9" name="Slide Number Placeholder 8"/>
          <p:cNvSpPr>
            <a:spLocks noGrp="1"/>
          </p:cNvSpPr>
          <p:nvPr>
            <p:ph type="sldNum" sz="quarter" idx="12"/>
          </p:nvPr>
        </p:nvSpPr>
        <p:spPr>
          <a:xfrm>
            <a:off x="457200" y="6245225"/>
            <a:ext cx="2133600" cy="476250"/>
          </a:xfrm>
        </p:spPr>
        <p:txBody>
          <a:bodyPr/>
          <a:lstStyle>
            <a:lvl1pPr>
              <a:defRPr/>
            </a:lvl1pPr>
          </a:lstStyle>
          <a:p>
            <a:fld id="{08BA0388-8AA7-437A-A310-CF0167256180}" type="slidenum">
              <a:rPr lang="fa-I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6553200" y="6245225"/>
            <a:ext cx="2133600" cy="476250"/>
          </a:xfrm>
        </p:spPr>
        <p:txBody>
          <a:bodyPr/>
          <a:lstStyle>
            <a:lvl1pPr>
              <a:defRPr/>
            </a:lvl1pPr>
          </a:lstStyle>
          <a:p>
            <a:endParaRPr lang="en-US"/>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a:p>
        </p:txBody>
      </p:sp>
      <p:sp>
        <p:nvSpPr>
          <p:cNvPr id="8" name="Slide Number Placeholder 7"/>
          <p:cNvSpPr>
            <a:spLocks noGrp="1"/>
          </p:cNvSpPr>
          <p:nvPr>
            <p:ph type="sldNum" sz="quarter" idx="12"/>
          </p:nvPr>
        </p:nvSpPr>
        <p:spPr>
          <a:xfrm>
            <a:off x="457200" y="6245225"/>
            <a:ext cx="2133600" cy="476250"/>
          </a:xfrm>
        </p:spPr>
        <p:txBody>
          <a:bodyPr/>
          <a:lstStyle>
            <a:lvl1pPr>
              <a:defRPr/>
            </a:lvl1pPr>
          </a:lstStyle>
          <a:p>
            <a:fld id="{017EFC51-2B59-4D53-B7D9-5660785A2317}" type="slidenum">
              <a:rPr lang="fa-I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A273757-ADEA-4A06-B4AB-C8B8C4887041}" type="slidenum">
              <a:rPr lang="fa-I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AEBE6EE-05FC-49AD-81BA-6D93F6BF198C}" type="slidenum">
              <a:rPr lang="fa-I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E4393B0-CF4A-403E-8282-32AFF4DACC5C}" type="slidenum">
              <a:rPr lang="fa-I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8FF4FA65-B4DA-480D-8A93-197A03534A35}" type="slidenum">
              <a:rPr lang="fa-I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F0A5A9EB-3551-4E44-9D0C-FA8AEC4ABA82}" type="slidenum">
              <a:rPr lang="fa-I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D31FDA12-E1C9-4792-B6FF-600A528C3FAF}" type="slidenum">
              <a:rPr lang="fa-I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9B4D75D-5CFA-4F66-903E-44716CBE8101}" type="slidenum">
              <a:rPr lang="fa-I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5A886B8-24FE-4251-9F5B-2D4608A4800D}" type="slidenum">
              <a:rPr lang="fa-I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990033"/>
            </a:gs>
            <a:gs pos="100000">
              <a:schemeClr val="bg1"/>
            </a:gs>
          </a:gsLst>
          <a:path path="rect">
            <a:fillToRect r="100000" b="100000"/>
          </a:path>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12E4A726-21EF-46B8-9D06-E44CBDF5A54B}" type="slidenum">
              <a:rPr lang="fa-I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ctr" rtl="1" fontAlgn="base">
        <a:spcBef>
          <a:spcPct val="0"/>
        </a:spcBef>
        <a:spcAft>
          <a:spcPct val="0"/>
        </a:spcAft>
        <a:defRPr sz="4400">
          <a:solidFill>
            <a:schemeClr val="tx2"/>
          </a:solidFill>
          <a:latin typeface="+mj-lt"/>
          <a:ea typeface="+mj-ea"/>
          <a:cs typeface="+mj-cs"/>
        </a:defRPr>
      </a:lvl1pPr>
      <a:lvl2pPr algn="ctr" rtl="1" fontAlgn="base">
        <a:spcBef>
          <a:spcPct val="0"/>
        </a:spcBef>
        <a:spcAft>
          <a:spcPct val="0"/>
        </a:spcAft>
        <a:defRPr sz="4400">
          <a:solidFill>
            <a:schemeClr val="tx2"/>
          </a:solidFill>
          <a:latin typeface="Arial" charset="0"/>
          <a:cs typeface="Arial" charset="0"/>
        </a:defRPr>
      </a:lvl2pPr>
      <a:lvl3pPr algn="ctr" rtl="1" fontAlgn="base">
        <a:spcBef>
          <a:spcPct val="0"/>
        </a:spcBef>
        <a:spcAft>
          <a:spcPct val="0"/>
        </a:spcAft>
        <a:defRPr sz="4400">
          <a:solidFill>
            <a:schemeClr val="tx2"/>
          </a:solidFill>
          <a:latin typeface="Arial" charset="0"/>
          <a:cs typeface="Arial" charset="0"/>
        </a:defRPr>
      </a:lvl3pPr>
      <a:lvl4pPr algn="ctr" rtl="1" fontAlgn="base">
        <a:spcBef>
          <a:spcPct val="0"/>
        </a:spcBef>
        <a:spcAft>
          <a:spcPct val="0"/>
        </a:spcAft>
        <a:defRPr sz="4400">
          <a:solidFill>
            <a:schemeClr val="tx2"/>
          </a:solidFill>
          <a:latin typeface="Arial" charset="0"/>
          <a:cs typeface="Arial" charset="0"/>
        </a:defRPr>
      </a:lvl4pPr>
      <a:lvl5pPr algn="ctr" rtl="1" fontAlgn="base">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p:titleStyle>
    <p:bodyStyle>
      <a:lvl1pPr marL="342900" indent="-342900" algn="r" rtl="1" fontAlgn="base">
        <a:spcBef>
          <a:spcPct val="20000"/>
        </a:spcBef>
        <a:spcAft>
          <a:spcPct val="0"/>
        </a:spcAft>
        <a:buChar char="•"/>
        <a:defRPr sz="3200">
          <a:solidFill>
            <a:schemeClr val="tx1"/>
          </a:solidFill>
          <a:latin typeface="+mn-lt"/>
          <a:ea typeface="+mn-ea"/>
          <a:cs typeface="+mn-cs"/>
        </a:defRPr>
      </a:lvl1pPr>
      <a:lvl2pPr marL="742950" indent="-285750" algn="r" rtl="1" fontAlgn="base">
        <a:spcBef>
          <a:spcPct val="20000"/>
        </a:spcBef>
        <a:spcAft>
          <a:spcPct val="0"/>
        </a:spcAft>
        <a:buChar char="–"/>
        <a:defRPr sz="2800">
          <a:solidFill>
            <a:schemeClr val="tx1"/>
          </a:solidFill>
          <a:latin typeface="+mn-lt"/>
          <a:cs typeface="+mn-cs"/>
        </a:defRPr>
      </a:lvl2pPr>
      <a:lvl3pPr marL="1143000" indent="-228600" algn="r" rtl="1" fontAlgn="base">
        <a:spcBef>
          <a:spcPct val="20000"/>
        </a:spcBef>
        <a:spcAft>
          <a:spcPct val="0"/>
        </a:spcAft>
        <a:buChar char="•"/>
        <a:defRPr sz="2400">
          <a:solidFill>
            <a:schemeClr val="tx1"/>
          </a:solidFill>
          <a:latin typeface="+mn-lt"/>
          <a:cs typeface="+mn-cs"/>
        </a:defRPr>
      </a:lvl3pPr>
      <a:lvl4pPr marL="1600200" indent="-228600" algn="r" rtl="1" fontAlgn="base">
        <a:spcBef>
          <a:spcPct val="20000"/>
        </a:spcBef>
        <a:spcAft>
          <a:spcPct val="0"/>
        </a:spcAft>
        <a:buChar char="–"/>
        <a:defRPr sz="2000">
          <a:solidFill>
            <a:schemeClr val="tx1"/>
          </a:solidFill>
          <a:latin typeface="+mn-lt"/>
          <a:cs typeface="+mn-cs"/>
        </a:defRPr>
      </a:lvl4pPr>
      <a:lvl5pPr marL="2057400" indent="-228600" algn="r" rtl="1" fontAlgn="base">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3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8" Type="http://schemas.openxmlformats.org/officeDocument/2006/relationships/image" Target="../media/image34.wmf"/><Relationship Id="rId3" Type="http://schemas.openxmlformats.org/officeDocument/2006/relationships/image" Target="../media/image29.wmf"/><Relationship Id="rId7" Type="http://schemas.openxmlformats.org/officeDocument/2006/relationships/image" Target="../media/image33.wmf"/><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2.wmf"/><Relationship Id="rId5" Type="http://schemas.openxmlformats.org/officeDocument/2006/relationships/image" Target="../media/image31.wmf"/><Relationship Id="rId4" Type="http://schemas.openxmlformats.org/officeDocument/2006/relationships/image" Target="../media/image30.wmf"/><Relationship Id="rId9" Type="http://schemas.openxmlformats.org/officeDocument/2006/relationships/image" Target="../media/image35.wm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32098" name="Picture 2" descr="Earth_by_leocbrito"/>
          <p:cNvPicPr>
            <a:picLocks noChangeAspect="1" noChangeArrowheads="1"/>
          </p:cNvPicPr>
          <p:nvPr/>
        </p:nvPicPr>
        <p:blipFill>
          <a:blip r:embed="rId2" cstate="print"/>
          <a:srcRect/>
          <a:stretch>
            <a:fillRect/>
          </a:stretch>
        </p:blipFill>
        <p:spPr bwMode="auto">
          <a:xfrm>
            <a:off x="-1524000" y="-1447800"/>
            <a:ext cx="12192000" cy="9753600"/>
          </a:xfrm>
          <a:prstGeom prst="rect">
            <a:avLst/>
          </a:prstGeom>
          <a:noFill/>
        </p:spPr>
      </p:pic>
      <p:sp>
        <p:nvSpPr>
          <p:cNvPr id="132099" name="Rectangle 3"/>
          <p:cNvSpPr>
            <a:spLocks noGrp="1" noChangeArrowheads="1"/>
          </p:cNvSpPr>
          <p:nvPr>
            <p:ph type="ctrTitle"/>
          </p:nvPr>
        </p:nvSpPr>
        <p:spPr>
          <a:xfrm>
            <a:off x="3636963" y="0"/>
            <a:ext cx="5543550" cy="1844675"/>
          </a:xfrm>
          <a:effectLst>
            <a:outerShdw dist="107763" dir="2700000" algn="ctr" rotWithShape="0">
              <a:schemeClr val="bg2">
                <a:alpha val="50000"/>
              </a:schemeClr>
            </a:outerShdw>
          </a:effectLst>
        </p:spPr>
        <p:txBody>
          <a:bodyPr/>
          <a:lstStyle/>
          <a:p>
            <a:pPr algn="r"/>
            <a:r>
              <a:rPr lang="fa-IR" dirty="0">
                <a:solidFill>
                  <a:schemeClr val="bg1"/>
                </a:solidFill>
                <a:cs typeface="2  Titr" pitchFamily="2" charset="-78"/>
              </a:rPr>
              <a:t>بسم الله الرحمن </a:t>
            </a:r>
            <a:r>
              <a:rPr lang="fa-IR" dirty="0" smtClean="0">
                <a:solidFill>
                  <a:schemeClr val="bg1"/>
                </a:solidFill>
                <a:cs typeface="2  Titr" pitchFamily="2" charset="-78"/>
              </a:rPr>
              <a:t>الرحيم</a:t>
            </a:r>
            <a:endParaRPr lang="en-US" dirty="0">
              <a:solidFill>
                <a:schemeClr val="bg1"/>
              </a:solidFill>
              <a:cs typeface="2  Titr" pitchFamily="2" charset="-78"/>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132099"/>
                                        </p:tgtEl>
                                        <p:attrNameLst>
                                          <p:attrName>style.visibility</p:attrName>
                                        </p:attrNameLst>
                                      </p:cBhvr>
                                      <p:to>
                                        <p:strVal val="visible"/>
                                      </p:to>
                                    </p:set>
                                    <p:anim calcmode="lin" valueType="num">
                                      <p:cBhvr>
                                        <p:cTn id="7" dur="1000" fill="hold"/>
                                        <p:tgtEl>
                                          <p:spTgt spid="132099"/>
                                        </p:tgtEl>
                                        <p:attrNameLst>
                                          <p:attrName>ppt_x</p:attrName>
                                        </p:attrNameLst>
                                      </p:cBhvr>
                                      <p:tavLst>
                                        <p:tav tm="0">
                                          <p:val>
                                            <p:strVal val="#ppt_x-.2"/>
                                          </p:val>
                                        </p:tav>
                                        <p:tav tm="100000">
                                          <p:val>
                                            <p:strVal val="#ppt_x"/>
                                          </p:val>
                                        </p:tav>
                                      </p:tavLst>
                                    </p:anim>
                                    <p:anim calcmode="lin" valueType="num">
                                      <p:cBhvr>
                                        <p:cTn id="8" dur="1000" fill="hold"/>
                                        <p:tgtEl>
                                          <p:spTgt spid="132099"/>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2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p:txBody>
          <a:bodyPr/>
          <a:lstStyle/>
          <a:p>
            <a:endParaRPr lang="en-US" dirty="0"/>
          </a:p>
        </p:txBody>
      </p:sp>
      <p:sp>
        <p:nvSpPr>
          <p:cNvPr id="270339" name="Rectangle 3"/>
          <p:cNvSpPr>
            <a:spLocks noGrp="1" noChangeArrowheads="1"/>
          </p:cNvSpPr>
          <p:nvPr>
            <p:ph type="body" idx="1"/>
          </p:nvPr>
        </p:nvSpPr>
        <p:spPr/>
        <p:txBody>
          <a:bodyPr/>
          <a:lstStyle/>
          <a:p>
            <a:endParaRPr lang="en-US" dirty="0"/>
          </a:p>
        </p:txBody>
      </p:sp>
      <p:pic>
        <p:nvPicPr>
          <p:cNvPr id="270340" name="Picture 4"/>
          <p:cNvPicPr>
            <a:picLocks noChangeAspect="1" noChangeArrowheads="1"/>
          </p:cNvPicPr>
          <p:nvPr/>
        </p:nvPicPr>
        <p:blipFill>
          <a:blip r:embed="rId2" cstate="print"/>
          <a:srcRect/>
          <a:stretch>
            <a:fillRect/>
          </a:stretch>
        </p:blipFill>
        <p:spPr bwMode="auto">
          <a:xfrm>
            <a:off x="250825" y="620713"/>
            <a:ext cx="8713788" cy="419735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ChangeArrowheads="1"/>
          </p:cNvSpPr>
          <p:nvPr>
            <p:ph type="title"/>
          </p:nvPr>
        </p:nvSpPr>
        <p:spPr/>
        <p:txBody>
          <a:bodyPr/>
          <a:lstStyle/>
          <a:p>
            <a:pPr algn="r"/>
            <a:r>
              <a:rPr lang="fa-IR" sz="5400" b="1">
                <a:solidFill>
                  <a:schemeClr val="hlink"/>
                </a:solidFill>
              </a:rPr>
              <a:t>نمایه های چاقی</a:t>
            </a:r>
            <a:endParaRPr lang="en-US" sz="5400" b="1" dirty="0">
              <a:solidFill>
                <a:schemeClr val="hlink"/>
              </a:solidFill>
            </a:endParaRPr>
          </a:p>
        </p:txBody>
      </p:sp>
      <p:sp>
        <p:nvSpPr>
          <p:cNvPr id="249859" name="Rectangle 3"/>
          <p:cNvSpPr>
            <a:spLocks noGrp="1" noChangeArrowheads="1"/>
          </p:cNvSpPr>
          <p:nvPr>
            <p:ph type="body" idx="1"/>
          </p:nvPr>
        </p:nvSpPr>
        <p:spPr/>
        <p:txBody>
          <a:bodyPr/>
          <a:lstStyle/>
          <a:p>
            <a:r>
              <a:rPr lang="en-US" sz="4000" b="1" dirty="0">
                <a:solidFill>
                  <a:srgbClr val="99FF33"/>
                </a:solidFill>
              </a:rPr>
              <a:t>BMI</a:t>
            </a:r>
            <a:r>
              <a:rPr lang="en-US" sz="4000" b="1" dirty="0">
                <a:solidFill>
                  <a:srgbClr val="FF3300"/>
                </a:solidFill>
              </a:rPr>
              <a:t> </a:t>
            </a:r>
            <a:br>
              <a:rPr lang="en-US" sz="4000" b="1" dirty="0">
                <a:solidFill>
                  <a:srgbClr val="FF3300"/>
                </a:solidFill>
              </a:rPr>
            </a:br>
            <a:r>
              <a:rPr lang="fa-IR" sz="4000" b="1"/>
              <a:t>5</a:t>
            </a:r>
            <a:r>
              <a:rPr lang="en-US" sz="4000" b="1" dirty="0"/>
              <a:t>.</a:t>
            </a:r>
            <a:r>
              <a:rPr lang="fa-IR" sz="4000" b="1"/>
              <a:t>18 &gt;             کم وزن</a:t>
            </a:r>
            <a:r>
              <a:rPr lang="fa-IR" sz="4000" b="1">
                <a:solidFill>
                  <a:srgbClr val="FF3300"/>
                </a:solidFill>
              </a:rPr>
              <a:t> </a:t>
            </a:r>
            <a:r>
              <a:rPr lang="en-US" sz="4000" b="1" dirty="0">
                <a:solidFill>
                  <a:srgbClr val="FF3300"/>
                </a:solidFill>
              </a:rPr>
              <a:t>  </a:t>
            </a:r>
            <a:br>
              <a:rPr lang="en-US" sz="4000" b="1" dirty="0">
                <a:solidFill>
                  <a:srgbClr val="FF3300"/>
                </a:solidFill>
              </a:rPr>
            </a:br>
            <a:r>
              <a:rPr lang="fa-IR" sz="4000" b="1"/>
              <a:t>9</a:t>
            </a:r>
            <a:r>
              <a:rPr lang="en-US" sz="4000" b="1" dirty="0"/>
              <a:t>.</a:t>
            </a:r>
            <a:r>
              <a:rPr lang="fa-IR" sz="4000" b="1"/>
              <a:t>24 </a:t>
            </a:r>
            <a:r>
              <a:rPr lang="ar-SA" sz="4000" b="1"/>
              <a:t>–</a:t>
            </a:r>
            <a:r>
              <a:rPr lang="fa-IR" sz="4000" b="1"/>
              <a:t> 5</a:t>
            </a:r>
            <a:r>
              <a:rPr lang="en-US" sz="4000" b="1" dirty="0"/>
              <a:t>.</a:t>
            </a:r>
            <a:r>
              <a:rPr lang="fa-IR" sz="4000" b="1"/>
              <a:t>18     طبیعی</a:t>
            </a:r>
            <a:br>
              <a:rPr lang="fa-IR" sz="4000" b="1"/>
            </a:br>
            <a:r>
              <a:rPr lang="fa-IR" sz="4000" b="1"/>
              <a:t>9</a:t>
            </a:r>
            <a:r>
              <a:rPr lang="en-US" sz="4000" b="1" dirty="0"/>
              <a:t>.</a:t>
            </a:r>
            <a:r>
              <a:rPr lang="fa-IR" sz="4000" b="1"/>
              <a:t>29  - 25        اضافه وزن</a:t>
            </a:r>
            <a:br>
              <a:rPr lang="fa-IR" sz="4000" b="1"/>
            </a:br>
            <a:r>
              <a:rPr lang="fa-IR" sz="4000" b="1">
                <a:solidFill>
                  <a:srgbClr val="FF0066"/>
                </a:solidFill>
              </a:rPr>
              <a:t>9</a:t>
            </a:r>
            <a:r>
              <a:rPr lang="en-US" sz="4000" b="1" dirty="0">
                <a:solidFill>
                  <a:srgbClr val="FF0066"/>
                </a:solidFill>
              </a:rPr>
              <a:t>.</a:t>
            </a:r>
            <a:r>
              <a:rPr lang="fa-IR" sz="4000" b="1">
                <a:solidFill>
                  <a:srgbClr val="FF0066"/>
                </a:solidFill>
              </a:rPr>
              <a:t>34 </a:t>
            </a:r>
            <a:r>
              <a:rPr lang="ar-SA" sz="4000" b="1">
                <a:solidFill>
                  <a:srgbClr val="FF0066"/>
                </a:solidFill>
              </a:rPr>
              <a:t>–</a:t>
            </a:r>
            <a:r>
              <a:rPr lang="fa-IR" sz="4000" b="1">
                <a:solidFill>
                  <a:srgbClr val="FF0066"/>
                </a:solidFill>
              </a:rPr>
              <a:t> 30         چاقی درجه 1 </a:t>
            </a:r>
            <a:br>
              <a:rPr lang="fa-IR" sz="4000" b="1">
                <a:solidFill>
                  <a:srgbClr val="FF0066"/>
                </a:solidFill>
              </a:rPr>
            </a:br>
            <a:r>
              <a:rPr lang="fa-IR" sz="4000" b="1">
                <a:solidFill>
                  <a:srgbClr val="FF0066"/>
                </a:solidFill>
              </a:rPr>
              <a:t>9</a:t>
            </a:r>
            <a:r>
              <a:rPr lang="en-US" sz="4000" b="1" dirty="0">
                <a:solidFill>
                  <a:srgbClr val="FF0066"/>
                </a:solidFill>
              </a:rPr>
              <a:t>.</a:t>
            </a:r>
            <a:r>
              <a:rPr lang="fa-IR" sz="4000" b="1">
                <a:solidFill>
                  <a:srgbClr val="FF0066"/>
                </a:solidFill>
              </a:rPr>
              <a:t>39 </a:t>
            </a:r>
            <a:r>
              <a:rPr lang="ar-SA" sz="4000" b="1">
                <a:solidFill>
                  <a:srgbClr val="FF0066"/>
                </a:solidFill>
              </a:rPr>
              <a:t>–</a:t>
            </a:r>
            <a:r>
              <a:rPr lang="fa-IR" sz="4000" b="1">
                <a:solidFill>
                  <a:srgbClr val="FF0066"/>
                </a:solidFill>
              </a:rPr>
              <a:t> 35         چاقی درجه 2 </a:t>
            </a:r>
            <a:br>
              <a:rPr lang="fa-IR" sz="4000" b="1">
                <a:solidFill>
                  <a:srgbClr val="FF0066"/>
                </a:solidFill>
              </a:rPr>
            </a:br>
            <a:r>
              <a:rPr lang="fa-IR" sz="4000" b="1">
                <a:solidFill>
                  <a:srgbClr val="FF0066"/>
                </a:solidFill>
              </a:rPr>
              <a:t>    &gt;</a:t>
            </a:r>
            <a:r>
              <a:rPr lang="en-US" sz="4000" b="1" dirty="0">
                <a:solidFill>
                  <a:srgbClr val="FF0066"/>
                </a:solidFill>
              </a:rPr>
              <a:t>=</a:t>
            </a:r>
            <a:r>
              <a:rPr lang="fa-IR" sz="4000" b="1">
                <a:solidFill>
                  <a:srgbClr val="FF0066"/>
                </a:solidFill>
              </a:rPr>
              <a:t> 40           چاقی درجه 3 </a:t>
            </a:r>
            <a:br>
              <a:rPr lang="fa-IR" sz="4000" b="1">
                <a:solidFill>
                  <a:srgbClr val="FF0066"/>
                </a:solidFill>
              </a:rPr>
            </a:br>
            <a:endParaRPr lang="en-US" sz="4000" b="1" dirty="0">
              <a:solidFill>
                <a:srgbClr val="FF0066"/>
              </a:solidFill>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ChangeArrowheads="1"/>
          </p:cNvSpPr>
          <p:nvPr>
            <p:ph type="title"/>
          </p:nvPr>
        </p:nvSpPr>
        <p:spPr/>
        <p:txBody>
          <a:bodyPr/>
          <a:lstStyle/>
          <a:p>
            <a:endParaRPr lang="en-US" dirty="0"/>
          </a:p>
        </p:txBody>
      </p:sp>
      <p:sp>
        <p:nvSpPr>
          <p:cNvPr id="250883" name="Rectangle 3"/>
          <p:cNvSpPr>
            <a:spLocks noGrp="1" noChangeArrowheads="1"/>
          </p:cNvSpPr>
          <p:nvPr>
            <p:ph type="body" idx="1"/>
          </p:nvPr>
        </p:nvSpPr>
        <p:spPr/>
        <p:txBody>
          <a:bodyPr/>
          <a:lstStyle/>
          <a:p>
            <a:endParaRPr lang="en-US" dirty="0"/>
          </a:p>
        </p:txBody>
      </p:sp>
      <p:pic>
        <p:nvPicPr>
          <p:cNvPr id="250884" name="Picture 4"/>
          <p:cNvPicPr>
            <a:picLocks noChangeAspect="1" noChangeArrowheads="1"/>
          </p:cNvPicPr>
          <p:nvPr/>
        </p:nvPicPr>
        <p:blipFill>
          <a:blip r:embed="rId2" cstate="print"/>
          <a:srcRect/>
          <a:stretch>
            <a:fillRect/>
          </a:stretch>
        </p:blipFill>
        <p:spPr bwMode="auto">
          <a:xfrm>
            <a:off x="1111250" y="304800"/>
            <a:ext cx="6923088" cy="6249988"/>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subTitle" idx="1"/>
          </p:nvPr>
        </p:nvSpPr>
        <p:spPr>
          <a:xfrm>
            <a:off x="323850" y="2781300"/>
            <a:ext cx="8640763" cy="3743325"/>
          </a:xfrm>
        </p:spPr>
        <p:txBody>
          <a:bodyPr/>
          <a:lstStyle/>
          <a:p>
            <a:pPr algn="just">
              <a:lnSpc>
                <a:spcPct val="90000"/>
              </a:lnSpc>
            </a:pPr>
            <a:r>
              <a:rPr lang="ar-SA" sz="2800">
                <a:cs typeface="2  Zar" pitchFamily="2" charset="-78"/>
              </a:rPr>
              <a:t>وجود چربي در </a:t>
            </a:r>
            <a:r>
              <a:rPr lang="ar-SA" sz="4400">
                <a:solidFill>
                  <a:schemeClr val="hlink"/>
                </a:solidFill>
                <a:cs typeface="2  Zar" pitchFamily="2" charset="-78"/>
              </a:rPr>
              <a:t>شكم</a:t>
            </a:r>
            <a:r>
              <a:rPr lang="ar-SA" sz="2800">
                <a:cs typeface="2  Zar" pitchFamily="2" charset="-78"/>
              </a:rPr>
              <a:t> كه با چربي تمام بدن غيرمتناسب باشد، يك پيش</a:t>
            </a:r>
            <a:r>
              <a:rPr lang="ar-SA" sz="2800">
                <a:cs typeface="Mitra" pitchFamily="2" charset="-78"/>
              </a:rPr>
              <a:t>‌</a:t>
            </a:r>
            <a:r>
              <a:rPr lang="ar-SA" sz="2800">
                <a:cs typeface="2  Zar" pitchFamily="2" charset="-78"/>
              </a:rPr>
              <a:t>بيني كننده مستقل براي عوامل خطر و عوارض است.</a:t>
            </a:r>
            <a:endParaRPr lang="fa-IR" sz="2800">
              <a:cs typeface="2  Zar" pitchFamily="2" charset="-78"/>
            </a:endParaRPr>
          </a:p>
          <a:p>
            <a:pPr algn="just">
              <a:lnSpc>
                <a:spcPct val="90000"/>
              </a:lnSpc>
            </a:pPr>
            <a:r>
              <a:rPr lang="ar-SA" sz="2800">
                <a:solidFill>
                  <a:srgbClr val="FF7C80"/>
                </a:solidFill>
                <a:cs typeface="2  Zar" pitchFamily="2" charset="-78"/>
              </a:rPr>
              <a:t> اندازه دور كمر</a:t>
            </a:r>
            <a:r>
              <a:rPr lang="ar-SA" sz="2800">
                <a:cs typeface="2  Zar" pitchFamily="2" charset="-78"/>
              </a:rPr>
              <a:t> با ميزان چربي شكم ارتباط مستقيم دارد و شاخص قابل قبولي براي ارزيابي ميزان چربي شكم بيمار</a:t>
            </a:r>
            <a:r>
              <a:rPr lang="fa-IR" sz="2800">
                <a:cs typeface="2  Zar" pitchFamily="2" charset="-78"/>
              </a:rPr>
              <a:t> ،</a:t>
            </a:r>
            <a:r>
              <a:rPr lang="ar-SA" sz="2800">
                <a:cs typeface="2  Zar" pitchFamily="2" charset="-78"/>
              </a:rPr>
              <a:t> قبل و هنگام درمان براي كاهش وزن مي</a:t>
            </a:r>
            <a:r>
              <a:rPr lang="ar-SA" sz="2800">
                <a:cs typeface="Mitra" pitchFamily="2" charset="-78"/>
              </a:rPr>
              <a:t>‌</a:t>
            </a:r>
            <a:r>
              <a:rPr lang="ar-SA" sz="2800">
                <a:cs typeface="2  Zar" pitchFamily="2" charset="-78"/>
              </a:rPr>
              <a:t>باشد.</a:t>
            </a:r>
            <a:endParaRPr lang="en-US" sz="2800" dirty="0">
              <a:cs typeface="2  Zar" pitchFamily="2" charset="-78"/>
            </a:endParaRPr>
          </a:p>
          <a:p>
            <a:pPr algn="just">
              <a:lnSpc>
                <a:spcPct val="90000"/>
              </a:lnSpc>
            </a:pPr>
            <a:r>
              <a:rPr lang="ar-SA" sz="2800">
                <a:cs typeface="2  Zar" pitchFamily="2" charset="-78"/>
              </a:rPr>
              <a:t> </a:t>
            </a:r>
            <a:r>
              <a:rPr lang="ar-SA" sz="2800">
                <a:solidFill>
                  <a:srgbClr val="CC3300"/>
                </a:solidFill>
                <a:cs typeface="2  Zar" pitchFamily="2" charset="-78"/>
              </a:rPr>
              <a:t>افزايش دور كمر در مردان بيش از 102 سانتي</a:t>
            </a:r>
            <a:r>
              <a:rPr lang="ar-SA" sz="2800">
                <a:solidFill>
                  <a:srgbClr val="CC3300"/>
                </a:solidFill>
                <a:cs typeface="Mitra" pitchFamily="2" charset="-78"/>
              </a:rPr>
              <a:t>‌</a:t>
            </a:r>
            <a:r>
              <a:rPr lang="ar-SA" sz="2800">
                <a:solidFill>
                  <a:srgbClr val="CC3300"/>
                </a:solidFill>
                <a:cs typeface="2  Zar" pitchFamily="2" charset="-78"/>
              </a:rPr>
              <a:t>متر</a:t>
            </a:r>
            <a:r>
              <a:rPr lang="ar-SA" sz="2800">
                <a:cs typeface="2  Zar" pitchFamily="2" charset="-78"/>
              </a:rPr>
              <a:t> و </a:t>
            </a:r>
            <a:r>
              <a:rPr lang="ar-SA" sz="2800">
                <a:solidFill>
                  <a:srgbClr val="CC3300"/>
                </a:solidFill>
                <a:cs typeface="2  Zar" pitchFamily="2" charset="-78"/>
              </a:rPr>
              <a:t>در زنان بيش از 88 سانتي</a:t>
            </a:r>
            <a:r>
              <a:rPr lang="ar-SA" sz="2800">
                <a:solidFill>
                  <a:srgbClr val="CC3300"/>
                </a:solidFill>
                <a:cs typeface="Mitra" pitchFamily="2" charset="-78"/>
              </a:rPr>
              <a:t>‌</a:t>
            </a:r>
            <a:r>
              <a:rPr lang="ar-SA" sz="2800">
                <a:solidFill>
                  <a:srgbClr val="CC3300"/>
                </a:solidFill>
                <a:cs typeface="2  Zar" pitchFamily="2" charset="-78"/>
              </a:rPr>
              <a:t>متر</a:t>
            </a:r>
            <a:r>
              <a:rPr lang="ar-SA" sz="2800">
                <a:cs typeface="2  Zar" pitchFamily="2" charset="-78"/>
              </a:rPr>
              <a:t> غيرطبيعي است. اين مقادير براي كساني كه </a:t>
            </a:r>
            <a:r>
              <a:rPr lang="fa-IR" sz="2800">
                <a:cs typeface="2  Zar" pitchFamily="2" charset="-78"/>
              </a:rPr>
              <a:t> </a:t>
            </a:r>
            <a:r>
              <a:rPr lang="ar-SA" sz="2800">
                <a:cs typeface="2  Zar" pitchFamily="2" charset="-78"/>
              </a:rPr>
              <a:t>35</a:t>
            </a:r>
            <a:r>
              <a:rPr lang="en-US" sz="2800" dirty="0"/>
              <a:t>≥</a:t>
            </a:r>
            <a:r>
              <a:rPr lang="en-US" sz="2800" dirty="0">
                <a:cs typeface="2  Zar" pitchFamily="2" charset="-78"/>
              </a:rPr>
              <a:t> </a:t>
            </a:r>
            <a:r>
              <a:rPr lang="fa-IR" sz="2800">
                <a:cs typeface="2  Zar" pitchFamily="2" charset="-78"/>
              </a:rPr>
              <a:t> </a:t>
            </a:r>
            <a:r>
              <a:rPr lang="en-US" sz="2800" dirty="0">
                <a:latin typeface="Times New Roman" pitchFamily="18" charset="0"/>
                <a:cs typeface="2  Zar" pitchFamily="2" charset="-78"/>
              </a:rPr>
              <a:t>BMI</a:t>
            </a:r>
            <a:r>
              <a:rPr lang="ar-SA" sz="2800">
                <a:cs typeface="2  Zar" pitchFamily="2" charset="-78"/>
              </a:rPr>
              <a:t> دارند، استفاده نمي</a:t>
            </a:r>
            <a:r>
              <a:rPr lang="ar-SA" sz="2800">
                <a:cs typeface="Mitra" pitchFamily="2" charset="-78"/>
              </a:rPr>
              <a:t>‌</a:t>
            </a:r>
            <a:r>
              <a:rPr lang="ar-SA" sz="2800">
                <a:cs typeface="2  Zar" pitchFamily="2" charset="-78"/>
              </a:rPr>
              <a:t>شود.</a:t>
            </a:r>
            <a:endParaRPr lang="en-US" sz="2800" dirty="0">
              <a:cs typeface="2  Zar" pitchFamily="2" charset="-78"/>
            </a:endParaRPr>
          </a:p>
        </p:txBody>
      </p:sp>
      <p:sp>
        <p:nvSpPr>
          <p:cNvPr id="147459" name="WordArt 3"/>
          <p:cNvSpPr>
            <a:spLocks noChangeArrowheads="1" noChangeShapeType="1" noTextEdit="1"/>
          </p:cNvSpPr>
          <p:nvPr/>
        </p:nvSpPr>
        <p:spPr bwMode="auto">
          <a:xfrm>
            <a:off x="2484438" y="369888"/>
            <a:ext cx="4032250" cy="1042987"/>
          </a:xfrm>
          <a:prstGeom prst="rect">
            <a:avLst/>
          </a:prstGeom>
        </p:spPr>
        <p:txBody>
          <a:bodyPr wrap="none" fromWordArt="1">
            <a:prstTxWarp prst="textCanUp">
              <a:avLst>
                <a:gd name="adj" fmla="val 69102"/>
              </a:avLst>
            </a:prstTxWarp>
          </a:bodyPr>
          <a:lstStyle/>
          <a:p>
            <a:pPr algn="ctr"/>
            <a:r>
              <a:rPr lang="fa-IR" sz="3600" b="1" kern="10">
                <a:ln w="9525">
                  <a:solidFill>
                    <a:srgbClr val="990033"/>
                  </a:solidFill>
                  <a:round/>
                  <a:headEnd/>
                  <a:tailEnd/>
                </a:ln>
                <a:solidFill>
                  <a:srgbClr val="993366"/>
                </a:solidFill>
                <a:effectLst>
                  <a:outerShdw dist="53882" dir="2700000" algn="ctr" rotWithShape="0">
                    <a:srgbClr val="C0C0C0">
                      <a:alpha val="80000"/>
                    </a:srgbClr>
                  </a:outerShdw>
                </a:effectLst>
                <a:latin typeface="2  Yagut"/>
              </a:rPr>
              <a:t>اندازه دورکمر</a:t>
            </a:r>
            <a:endParaRPr lang="en-US" sz="3600" b="1" kern="10" dirty="0">
              <a:ln w="9525">
                <a:solidFill>
                  <a:srgbClr val="990033"/>
                </a:solidFill>
                <a:round/>
                <a:headEnd/>
                <a:tailEnd/>
              </a:ln>
              <a:solidFill>
                <a:srgbClr val="993366"/>
              </a:solidFill>
              <a:effectLst>
                <a:outerShdw dist="53882" dir="2700000" algn="ctr" rotWithShape="0">
                  <a:srgbClr val="C0C0C0">
                    <a:alpha val="80000"/>
                  </a:srgbClr>
                </a:outerShdw>
              </a:effectLst>
              <a:latin typeface="2  Yagut"/>
            </a:endParaRPr>
          </a:p>
        </p:txBody>
      </p:sp>
      <p:pic>
        <p:nvPicPr>
          <p:cNvPr id="147460" name="Picture 4"/>
          <p:cNvPicPr>
            <a:picLocks noChangeAspect="1" noChangeArrowheads="1"/>
          </p:cNvPicPr>
          <p:nvPr/>
        </p:nvPicPr>
        <p:blipFill>
          <a:blip r:embed="rId3" cstate="print"/>
          <a:srcRect/>
          <a:stretch>
            <a:fillRect/>
          </a:stretch>
        </p:blipFill>
        <p:spPr bwMode="auto">
          <a:xfrm>
            <a:off x="3619500" y="1268413"/>
            <a:ext cx="1905000" cy="12858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body" idx="1"/>
          </p:nvPr>
        </p:nvSpPr>
        <p:spPr/>
        <p:txBody>
          <a:bodyPr/>
          <a:lstStyle/>
          <a:p>
            <a:pPr>
              <a:lnSpc>
                <a:spcPct val="90000"/>
              </a:lnSpc>
              <a:buClr>
                <a:srgbClr val="FF7C80"/>
              </a:buClr>
              <a:buFont typeface="Wingdings" pitchFamily="2" charset="2"/>
              <a:buChar char="ü"/>
            </a:pPr>
            <a:r>
              <a:rPr lang="fa-IR" b="1">
                <a:cs typeface="2  Badr" pitchFamily="2" charset="-78"/>
              </a:rPr>
              <a:t>الگوی توزیع چربی ،  ژنتیکی کنترل می شود و در زنان و مردان متفاوت است .</a:t>
            </a:r>
          </a:p>
          <a:p>
            <a:pPr>
              <a:lnSpc>
                <a:spcPct val="90000"/>
              </a:lnSpc>
              <a:buClr>
                <a:srgbClr val="FF7C80"/>
              </a:buClr>
              <a:buFont typeface="Wingdings" pitchFamily="2" charset="2"/>
              <a:buNone/>
            </a:pPr>
            <a:r>
              <a:rPr lang="fa-IR" b="1">
                <a:cs typeface="2  Badr" pitchFamily="2" charset="-78"/>
              </a:rPr>
              <a:t>توزیع چربی اضافی در </a:t>
            </a:r>
            <a:r>
              <a:rPr lang="fa-IR" b="1">
                <a:solidFill>
                  <a:srgbClr val="FF7C80"/>
                </a:solidFill>
                <a:cs typeface="2  Badr" pitchFamily="2" charset="-78"/>
              </a:rPr>
              <a:t>شکم</a:t>
            </a:r>
            <a:r>
              <a:rPr lang="fa-IR" b="1">
                <a:cs typeface="2  Badr" pitchFamily="2" charset="-78"/>
              </a:rPr>
              <a:t> که به شکل سیب دیده می شود </a:t>
            </a:r>
          </a:p>
          <a:p>
            <a:pPr lvl="1">
              <a:lnSpc>
                <a:spcPct val="90000"/>
              </a:lnSpc>
              <a:buClr>
                <a:srgbClr val="FF7C80"/>
              </a:buClr>
              <a:buFont typeface="Wingdings" pitchFamily="2" charset="2"/>
              <a:buNone/>
            </a:pPr>
            <a:r>
              <a:rPr lang="fa-IR" b="1">
                <a:cs typeface="2  Badr" pitchFamily="2" charset="-78"/>
              </a:rPr>
              <a:t>در مردان شایعتر است.</a:t>
            </a:r>
          </a:p>
          <a:p>
            <a:pPr>
              <a:lnSpc>
                <a:spcPct val="90000"/>
              </a:lnSpc>
              <a:buClr>
                <a:srgbClr val="FF7C80"/>
              </a:buClr>
              <a:buFont typeface="Wingdings" pitchFamily="2" charset="2"/>
              <a:buChar char="ü"/>
            </a:pPr>
            <a:endParaRPr lang="fa-IR" b="1">
              <a:cs typeface="2  Badr" pitchFamily="2" charset="-78"/>
            </a:endParaRPr>
          </a:p>
          <a:p>
            <a:pPr>
              <a:lnSpc>
                <a:spcPct val="90000"/>
              </a:lnSpc>
              <a:buClr>
                <a:srgbClr val="FF7C80"/>
              </a:buClr>
              <a:buFont typeface="Wingdings" pitchFamily="2" charset="2"/>
              <a:buNone/>
            </a:pPr>
            <a:endParaRPr lang="fa-IR" b="1">
              <a:cs typeface="2  Badr" pitchFamily="2" charset="-78"/>
            </a:endParaRPr>
          </a:p>
          <a:p>
            <a:pPr>
              <a:lnSpc>
                <a:spcPct val="90000"/>
              </a:lnSpc>
              <a:buClr>
                <a:srgbClr val="FF7C80"/>
              </a:buClr>
              <a:buFont typeface="Wingdings" pitchFamily="2" charset="2"/>
              <a:buNone/>
            </a:pPr>
            <a:r>
              <a:rPr lang="fa-IR" b="1">
                <a:cs typeface="2  Badr" pitchFamily="2" charset="-78"/>
              </a:rPr>
              <a:t>   توزیع چربی اضافی در ناحیه </a:t>
            </a:r>
            <a:r>
              <a:rPr lang="fa-IR" b="1">
                <a:solidFill>
                  <a:srgbClr val="FF7C80"/>
                </a:solidFill>
                <a:cs typeface="2  Badr" pitchFamily="2" charset="-78"/>
              </a:rPr>
              <a:t>ران و باسن</a:t>
            </a:r>
            <a:r>
              <a:rPr lang="fa-IR" b="1">
                <a:cs typeface="2  Badr" pitchFamily="2" charset="-78"/>
              </a:rPr>
              <a:t> که به شکل گلابی میباشد بیشتر در زنان دیده می شود. این ذخایر چربی جهت نیازهای دوران بارداری و شیردهی می باشد.</a:t>
            </a:r>
            <a:endParaRPr lang="en-US" b="1" dirty="0">
              <a:cs typeface="2  Badr" pitchFamily="2" charset="-78"/>
            </a:endParaRPr>
          </a:p>
        </p:txBody>
      </p:sp>
      <p:sp>
        <p:nvSpPr>
          <p:cNvPr id="151555" name="WordArt 3"/>
          <p:cNvSpPr>
            <a:spLocks noChangeArrowheads="1" noChangeShapeType="1" noTextEdit="1"/>
          </p:cNvSpPr>
          <p:nvPr/>
        </p:nvSpPr>
        <p:spPr bwMode="auto">
          <a:xfrm>
            <a:off x="1979613" y="333375"/>
            <a:ext cx="4824412" cy="977900"/>
          </a:xfrm>
          <a:prstGeom prst="rect">
            <a:avLst/>
          </a:prstGeom>
        </p:spPr>
        <p:txBody>
          <a:bodyPr wrap="none" fromWordArt="1">
            <a:prstTxWarp prst="textWave1">
              <a:avLst>
                <a:gd name="adj1" fmla="val 13005"/>
                <a:gd name="adj2" fmla="val 0"/>
              </a:avLst>
            </a:prstTxWarp>
          </a:bodyPr>
          <a:lstStyle/>
          <a:p>
            <a:pPr algn="ctr"/>
            <a:r>
              <a:rPr lang="fa-IR" sz="3200" kern="10">
                <a:ln w="9525">
                  <a:noFill/>
                  <a:round/>
                  <a:headEnd/>
                  <a:tailEnd/>
                </a:ln>
                <a:solidFill>
                  <a:srgbClr val="993300"/>
                </a:solidFill>
                <a:effectLst>
                  <a:outerShdw dist="53882" dir="2700000" algn="ctr" rotWithShape="0">
                    <a:srgbClr val="C0C0C0">
                      <a:alpha val="80000"/>
                    </a:srgbClr>
                  </a:outerShdw>
                </a:effectLst>
                <a:latin typeface="2  Titr"/>
              </a:rPr>
              <a:t>الگوی توزیع چربی</a:t>
            </a:r>
            <a:endParaRPr lang="en-US" sz="3200" kern="10" dirty="0">
              <a:ln w="9525">
                <a:noFill/>
                <a:round/>
                <a:headEnd/>
                <a:tailEnd/>
              </a:ln>
              <a:solidFill>
                <a:srgbClr val="993300"/>
              </a:solidFill>
              <a:effectLst>
                <a:outerShdw dist="53882" dir="2700000" algn="ctr" rotWithShape="0">
                  <a:srgbClr val="C0C0C0">
                    <a:alpha val="80000"/>
                  </a:srgbClr>
                </a:outerShdw>
              </a:effectLst>
              <a:latin typeface="2  Titr"/>
            </a:endParaRPr>
          </a:p>
        </p:txBody>
      </p:sp>
      <p:pic>
        <p:nvPicPr>
          <p:cNvPr id="151556" name="Picture 4"/>
          <p:cNvPicPr>
            <a:picLocks noChangeAspect="1" noChangeArrowheads="1"/>
          </p:cNvPicPr>
          <p:nvPr/>
        </p:nvPicPr>
        <p:blipFill>
          <a:blip r:embed="rId2" cstate="print"/>
          <a:srcRect/>
          <a:stretch>
            <a:fillRect/>
          </a:stretch>
        </p:blipFill>
        <p:spPr bwMode="auto">
          <a:xfrm>
            <a:off x="323850" y="2924175"/>
            <a:ext cx="762000" cy="1457325"/>
          </a:xfrm>
          <a:prstGeom prst="rect">
            <a:avLst/>
          </a:prstGeom>
          <a:noFill/>
          <a:ln w="9525">
            <a:noFill/>
            <a:miter lim="800000"/>
            <a:headEnd/>
            <a:tailEnd/>
          </a:ln>
          <a:effectLst/>
        </p:spPr>
      </p:pic>
      <p:pic>
        <p:nvPicPr>
          <p:cNvPr id="151557" name="Picture 5"/>
          <p:cNvPicPr>
            <a:picLocks noChangeAspect="1" noChangeArrowheads="1"/>
          </p:cNvPicPr>
          <p:nvPr/>
        </p:nvPicPr>
        <p:blipFill>
          <a:blip r:embed="rId3" cstate="print"/>
          <a:srcRect/>
          <a:stretch>
            <a:fillRect/>
          </a:stretch>
        </p:blipFill>
        <p:spPr bwMode="auto">
          <a:xfrm>
            <a:off x="323850" y="4937125"/>
            <a:ext cx="762000" cy="1371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Title 1"/>
          <p:cNvSpPr>
            <a:spLocks noGrp="1"/>
          </p:cNvSpPr>
          <p:nvPr>
            <p:ph type="title" idx="4294967295"/>
          </p:nvPr>
        </p:nvSpPr>
        <p:spPr/>
        <p:txBody>
          <a:bodyPr/>
          <a:lstStyle/>
          <a:p>
            <a:r>
              <a:rPr lang="fa-IR" b="1">
                <a:solidFill>
                  <a:srgbClr val="F2F206"/>
                </a:solidFill>
              </a:rPr>
              <a:t>روش د</a:t>
            </a:r>
            <a:r>
              <a:rPr lang="ar-SA" b="1">
                <a:solidFill>
                  <a:srgbClr val="F2F206"/>
                </a:solidFill>
              </a:rPr>
              <a:t>ی</a:t>
            </a:r>
            <a:r>
              <a:rPr lang="fa-IR" b="1">
                <a:solidFill>
                  <a:srgbClr val="F2F206"/>
                </a:solidFill>
              </a:rPr>
              <a:t>گر مورد استفاده</a:t>
            </a:r>
          </a:p>
        </p:txBody>
      </p:sp>
      <p:sp>
        <p:nvSpPr>
          <p:cNvPr id="247811" name="Content Placeholder 2"/>
          <p:cNvSpPr>
            <a:spLocks noGrp="1"/>
          </p:cNvSpPr>
          <p:nvPr>
            <p:ph idx="4294967295"/>
          </p:nvPr>
        </p:nvSpPr>
        <p:spPr>
          <a:xfrm>
            <a:off x="395288" y="1600200"/>
            <a:ext cx="8291512" cy="4852988"/>
          </a:xfrm>
        </p:spPr>
        <p:txBody>
          <a:bodyPr/>
          <a:lstStyle/>
          <a:p>
            <a:r>
              <a:rPr lang="fa-IR" sz="2400" b="1"/>
              <a:t>برخ</a:t>
            </a:r>
            <a:r>
              <a:rPr lang="ar-SA" sz="2400" b="1"/>
              <a:t>ی</a:t>
            </a:r>
            <a:r>
              <a:rPr lang="fa-IR" sz="2400" b="1"/>
              <a:t> معتقدند كه مقا</a:t>
            </a:r>
            <a:r>
              <a:rPr lang="ar-SA" sz="2400" b="1"/>
              <a:t>ی</a:t>
            </a:r>
            <a:r>
              <a:rPr lang="fa-IR" sz="2400" b="1"/>
              <a:t>سه اندازه دور شكم با دور كمر (باسن) برا</a:t>
            </a:r>
            <a:r>
              <a:rPr lang="ar-SA" sz="2400" b="1"/>
              <a:t>ی</a:t>
            </a:r>
            <a:r>
              <a:rPr lang="fa-IR" sz="2400" b="1"/>
              <a:t> تع</a:t>
            </a:r>
            <a:r>
              <a:rPr lang="ar-SA" sz="2400" b="1"/>
              <a:t>یی</a:t>
            </a:r>
            <a:r>
              <a:rPr lang="fa-IR" sz="2400" b="1"/>
              <a:t>ن </a:t>
            </a:r>
            <a:r>
              <a:rPr lang="ar-SA" sz="2400" b="1"/>
              <a:t>چاقی</a:t>
            </a:r>
            <a:r>
              <a:rPr lang="fa-IR" sz="2400" b="1"/>
              <a:t> شكم</a:t>
            </a:r>
            <a:r>
              <a:rPr lang="ar-SA" sz="2400" b="1"/>
              <a:t>ی</a:t>
            </a:r>
            <a:r>
              <a:rPr lang="fa-IR" sz="2400" b="1"/>
              <a:t> جندان مناسب ن</a:t>
            </a:r>
            <a:r>
              <a:rPr lang="ar-SA" sz="2400" b="1"/>
              <a:t>ی</a:t>
            </a:r>
            <a:r>
              <a:rPr lang="fa-IR" sz="2400" b="1"/>
              <a:t>ست؛ ز</a:t>
            </a:r>
            <a:r>
              <a:rPr lang="ar-SA" sz="2400" b="1"/>
              <a:t>ی</a:t>
            </a:r>
            <a:r>
              <a:rPr lang="fa-IR" sz="2400" b="1"/>
              <a:t>را دور كمر افراد با توجه به زم</a:t>
            </a:r>
            <a:r>
              <a:rPr lang="ar-SA" sz="2400" b="1"/>
              <a:t>ی</a:t>
            </a:r>
            <a:r>
              <a:rPr lang="fa-IR" sz="2400" b="1"/>
              <a:t>نه زنت</a:t>
            </a:r>
            <a:r>
              <a:rPr lang="ar-SA" sz="2400" b="1"/>
              <a:t>ی</a:t>
            </a:r>
            <a:r>
              <a:rPr lang="fa-IR" sz="2400" b="1"/>
              <a:t>ك</a:t>
            </a:r>
            <a:r>
              <a:rPr lang="ar-SA" sz="2400" b="1"/>
              <a:t>ی</a:t>
            </a:r>
            <a:r>
              <a:rPr lang="fa-IR" sz="2400" b="1"/>
              <a:t> شان م</a:t>
            </a:r>
            <a:r>
              <a:rPr lang="ar-SA" sz="2400" b="1"/>
              <a:t>ی</a:t>
            </a:r>
            <a:r>
              <a:rPr lang="fa-IR" sz="2400" b="1"/>
              <a:t> تواند كو</a:t>
            </a:r>
            <a:r>
              <a:rPr lang="ar-SA" sz="2400" b="1"/>
              <a:t>چ</a:t>
            </a:r>
            <a:r>
              <a:rPr lang="fa-IR" sz="2400" b="1"/>
              <a:t>ك تر </a:t>
            </a:r>
            <a:r>
              <a:rPr lang="ar-SA" sz="2400" b="1"/>
              <a:t>ی</a:t>
            </a:r>
            <a:r>
              <a:rPr lang="fa-IR" sz="2400" b="1"/>
              <a:t>ا بزركتر باشد.</a:t>
            </a:r>
          </a:p>
          <a:p>
            <a:endParaRPr lang="fa-IR" sz="1200" b="1"/>
          </a:p>
          <a:p>
            <a:r>
              <a:rPr lang="fa-IR" sz="2400" b="1"/>
              <a:t>لذا در سال ها</a:t>
            </a:r>
            <a:r>
              <a:rPr lang="ar-SA" sz="2400" b="1"/>
              <a:t>ی</a:t>
            </a:r>
            <a:r>
              <a:rPr lang="fa-IR" sz="2400" b="1"/>
              <a:t> اخ</a:t>
            </a:r>
            <a:r>
              <a:rPr lang="ar-SA" sz="2400" b="1"/>
              <a:t>ی</a:t>
            </a:r>
            <a:r>
              <a:rPr lang="fa-IR" sz="2400" b="1"/>
              <a:t>ر برا</a:t>
            </a:r>
            <a:r>
              <a:rPr lang="ar-SA" sz="2400" b="1"/>
              <a:t>ی</a:t>
            </a:r>
            <a:r>
              <a:rPr lang="fa-IR" sz="2400" b="1"/>
              <a:t> تع</a:t>
            </a:r>
            <a:r>
              <a:rPr lang="ar-SA" sz="2400" b="1"/>
              <a:t>یی</a:t>
            </a:r>
            <a:r>
              <a:rPr lang="fa-IR" sz="2400" b="1"/>
              <a:t>ن وضع</a:t>
            </a:r>
            <a:r>
              <a:rPr lang="ar-SA" sz="2400" b="1"/>
              <a:t>ی</a:t>
            </a:r>
            <a:r>
              <a:rPr lang="fa-IR" sz="2400" b="1"/>
              <a:t>ت </a:t>
            </a:r>
            <a:r>
              <a:rPr lang="ar-SA" sz="2400" b="1"/>
              <a:t>چ</a:t>
            </a:r>
            <a:r>
              <a:rPr lang="fa-IR" sz="2400" b="1"/>
              <a:t>اق</a:t>
            </a:r>
            <a:r>
              <a:rPr lang="ar-SA" sz="2400" b="1"/>
              <a:t>ی</a:t>
            </a:r>
            <a:r>
              <a:rPr lang="fa-IR" sz="2400" b="1"/>
              <a:t> شكم</a:t>
            </a:r>
            <a:r>
              <a:rPr lang="ar-SA" sz="2400" b="1"/>
              <a:t>ی</a:t>
            </a:r>
            <a:r>
              <a:rPr lang="fa-IR" sz="2400" b="1"/>
              <a:t>، از نسبت دور شكم به قد (</a:t>
            </a:r>
            <a:r>
              <a:rPr lang="en-US" sz="2400" b="1" dirty="0"/>
              <a:t>Waist to </a:t>
            </a:r>
            <a:r>
              <a:rPr lang="en-US" sz="2400" b="1" dirty="0" err="1"/>
              <a:t>HeighT</a:t>
            </a:r>
            <a:r>
              <a:rPr lang="en-US" sz="2400" b="1"/>
              <a:t> Ratio = WHTR</a:t>
            </a:r>
            <a:r>
              <a:rPr lang="fa-IR" sz="2400" b="1"/>
              <a:t>) ن</a:t>
            </a:r>
            <a:r>
              <a:rPr lang="ar-SA" sz="2400" b="1"/>
              <a:t>ی</a:t>
            </a:r>
            <a:r>
              <a:rPr lang="fa-IR" sz="2400" b="1"/>
              <a:t>ز استفاده شده است.</a:t>
            </a:r>
          </a:p>
          <a:p>
            <a:pPr>
              <a:buFontTx/>
              <a:buNone/>
            </a:pPr>
            <a:endParaRPr lang="fa-IR" sz="1200" b="1"/>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84450" name="Rectangle 2"/>
          <p:cNvSpPr>
            <a:spLocks noGrp="1" noChangeArrowheads="1"/>
          </p:cNvSpPr>
          <p:nvPr>
            <p:ph type="title" idx="4294967295"/>
          </p:nvPr>
        </p:nvSpPr>
        <p:spPr/>
        <p:txBody>
          <a:bodyPr/>
          <a:lstStyle/>
          <a:p>
            <a:r>
              <a:rPr lang="fa-IR" sz="3200" b="1">
                <a:solidFill>
                  <a:srgbClr val="F1F705"/>
                </a:solidFill>
              </a:rPr>
              <a:t>اندازه گ</a:t>
            </a:r>
            <a:r>
              <a:rPr lang="ar-SA" sz="3200" b="1">
                <a:solidFill>
                  <a:srgbClr val="F1F705"/>
                </a:solidFill>
              </a:rPr>
              <a:t>ی</a:t>
            </a:r>
            <a:r>
              <a:rPr lang="fa-IR" sz="3200" b="1">
                <a:solidFill>
                  <a:srgbClr val="F1F705"/>
                </a:solidFill>
              </a:rPr>
              <a:t>ر</a:t>
            </a:r>
            <a:r>
              <a:rPr lang="ar-SA" sz="3200" b="1">
                <a:solidFill>
                  <a:srgbClr val="F1F705"/>
                </a:solidFill>
              </a:rPr>
              <a:t>ی</a:t>
            </a:r>
            <a:r>
              <a:rPr lang="fa-IR" sz="3200" b="1">
                <a:solidFill>
                  <a:srgbClr val="F1F705"/>
                </a:solidFill>
              </a:rPr>
              <a:t>ها</a:t>
            </a:r>
            <a:r>
              <a:rPr lang="ar-SA" sz="3200" b="1">
                <a:solidFill>
                  <a:srgbClr val="F1F705"/>
                </a:solidFill>
              </a:rPr>
              <a:t>ی</a:t>
            </a:r>
            <a:r>
              <a:rPr lang="fa-IR" sz="3200" b="1">
                <a:solidFill>
                  <a:srgbClr val="F1F705"/>
                </a:solidFill>
              </a:rPr>
              <a:t> ساده تن سنج</a:t>
            </a:r>
            <a:r>
              <a:rPr lang="ar-SA" sz="3200" b="1">
                <a:solidFill>
                  <a:srgbClr val="F1F705"/>
                </a:solidFill>
              </a:rPr>
              <a:t>ی</a:t>
            </a:r>
            <a:r>
              <a:rPr lang="fa-IR" sz="3200" b="1">
                <a:solidFill>
                  <a:srgbClr val="F1F705"/>
                </a:solidFill>
              </a:rPr>
              <a:t> بزرگسالان</a:t>
            </a:r>
            <a:endParaRPr lang="en-US" sz="3200" b="1">
              <a:solidFill>
                <a:srgbClr val="F1F705"/>
              </a:solidFill>
            </a:endParaRPr>
          </a:p>
        </p:txBody>
      </p:sp>
      <p:sp>
        <p:nvSpPr>
          <p:cNvPr id="1384451" name="Rectangle 3"/>
          <p:cNvSpPr>
            <a:spLocks noGrp="1" noChangeArrowheads="1"/>
          </p:cNvSpPr>
          <p:nvPr>
            <p:ph type="body" idx="4294967295"/>
          </p:nvPr>
        </p:nvSpPr>
        <p:spPr>
          <a:xfrm>
            <a:off x="457200" y="1844675"/>
            <a:ext cx="8229600" cy="4608513"/>
          </a:xfrm>
        </p:spPr>
        <p:txBody>
          <a:bodyPr/>
          <a:lstStyle/>
          <a:p>
            <a:pPr algn="just">
              <a:lnSpc>
                <a:spcPct val="90000"/>
              </a:lnSpc>
            </a:pPr>
            <a:r>
              <a:rPr lang="fa-IR" sz="2400" b="1">
                <a:solidFill>
                  <a:schemeClr val="hlink"/>
                </a:solidFill>
              </a:rPr>
              <a:t>نسبت دور شکم به دور باسن (</a:t>
            </a:r>
            <a:r>
              <a:rPr lang="en-US" sz="2400" b="1">
                <a:solidFill>
                  <a:schemeClr val="hlink"/>
                </a:solidFill>
              </a:rPr>
              <a:t>Waist to Hip Ration = WHR</a:t>
            </a:r>
            <a:r>
              <a:rPr lang="fa-IR" sz="2400" b="1">
                <a:solidFill>
                  <a:schemeClr val="hlink"/>
                </a:solidFill>
              </a:rPr>
              <a:t>) </a:t>
            </a:r>
            <a:r>
              <a:rPr lang="fa-IR" sz="2400" b="1"/>
              <a:t>كه از تقس</a:t>
            </a:r>
            <a:r>
              <a:rPr lang="ar-SA" sz="2400" b="1"/>
              <a:t>ی</a:t>
            </a:r>
            <a:r>
              <a:rPr lang="fa-IR" sz="2400" b="1"/>
              <a:t>م اندازه دور شکم به سانت</a:t>
            </a:r>
            <a:r>
              <a:rPr lang="ar-SA" sz="2400" b="1"/>
              <a:t>ی</a:t>
            </a:r>
            <a:r>
              <a:rPr lang="fa-IR" sz="2400" b="1"/>
              <a:t>متر به اندازه دور باسن به سانتی متر محاسبه می شود.</a:t>
            </a:r>
          </a:p>
          <a:p>
            <a:pPr algn="just">
              <a:lnSpc>
                <a:spcPct val="90000"/>
              </a:lnSpc>
              <a:buFontTx/>
              <a:buNone/>
            </a:pPr>
            <a:r>
              <a:rPr lang="fa-IR" sz="2400" b="1"/>
              <a:t> چنانچه ا</a:t>
            </a:r>
            <a:r>
              <a:rPr lang="ar-SA" sz="2400" b="1"/>
              <a:t>ی</a:t>
            </a:r>
            <a:r>
              <a:rPr lang="fa-IR" sz="2400" b="1"/>
              <a:t>ن نسبت برای مردان ب</a:t>
            </a:r>
            <a:r>
              <a:rPr lang="ar-SA" sz="2400" b="1"/>
              <a:t>ی</a:t>
            </a:r>
            <a:r>
              <a:rPr lang="fa-IR" sz="2400" b="1"/>
              <a:t>ش از ۱.۰ و برای زنان ب</a:t>
            </a:r>
            <a:r>
              <a:rPr lang="ar-SA" sz="2400" b="1"/>
              <a:t>ی</a:t>
            </a:r>
            <a:r>
              <a:rPr lang="fa-IR" sz="2400" b="1"/>
              <a:t>ش از ۰/۹ (برخی ۰/۸۵ هم گرفته اند) باشد، نشانه چاقی شکمی است.</a:t>
            </a:r>
          </a:p>
          <a:p>
            <a:pPr algn="just">
              <a:lnSpc>
                <a:spcPct val="90000"/>
              </a:lnSpc>
              <a:buFontTx/>
              <a:buNone/>
            </a:pPr>
            <a:endParaRPr lang="fa-IR" sz="2400" b="1"/>
          </a:p>
          <a:p>
            <a:pPr algn="just">
              <a:lnSpc>
                <a:spcPct val="90000"/>
              </a:lnSpc>
              <a:buFontTx/>
              <a:buNone/>
            </a:pPr>
            <a:endParaRPr lang="fa-IR" sz="2400" b="1"/>
          </a:p>
          <a:p>
            <a:pPr algn="just">
              <a:lnSpc>
                <a:spcPct val="90000"/>
              </a:lnSpc>
            </a:pPr>
            <a:endParaRPr lang="fa-IR" sz="1000" b="1">
              <a:solidFill>
                <a:schemeClr val="hlink"/>
              </a:solidFill>
            </a:endParaRPr>
          </a:p>
          <a:p>
            <a:pPr algn="just">
              <a:lnSpc>
                <a:spcPct val="90000"/>
              </a:lnSpc>
            </a:pPr>
            <a:r>
              <a:rPr lang="ar-SA" sz="2400" b="1">
                <a:solidFill>
                  <a:schemeClr val="hlink"/>
                </a:solidFill>
              </a:rPr>
              <a:t>نسبت </a:t>
            </a:r>
            <a:r>
              <a:rPr lang="fa-IR" sz="2400" b="1">
                <a:solidFill>
                  <a:schemeClr val="hlink"/>
                </a:solidFill>
              </a:rPr>
              <a:t>دور شکم</a:t>
            </a:r>
            <a:r>
              <a:rPr lang="ar-SA" sz="2400" b="1">
                <a:solidFill>
                  <a:schemeClr val="hlink"/>
                </a:solidFill>
              </a:rPr>
              <a:t> به قد</a:t>
            </a:r>
            <a:r>
              <a:rPr lang="fa-IR" sz="2400" b="1">
                <a:solidFill>
                  <a:schemeClr val="hlink"/>
                </a:solidFill>
              </a:rPr>
              <a:t> (</a:t>
            </a:r>
            <a:r>
              <a:rPr lang="en-US" sz="2400" b="1">
                <a:solidFill>
                  <a:schemeClr val="hlink"/>
                </a:solidFill>
              </a:rPr>
              <a:t>Waist to Height Ratio = WHTR</a:t>
            </a:r>
            <a:r>
              <a:rPr lang="fa-IR" sz="2400" b="1">
                <a:solidFill>
                  <a:schemeClr val="hlink"/>
                </a:solidFill>
              </a:rPr>
              <a:t>)</a:t>
            </a:r>
            <a:r>
              <a:rPr lang="ar-SA" sz="2400" b="1"/>
              <a:t> </a:t>
            </a:r>
            <a:r>
              <a:rPr lang="fa-IR" sz="2400" b="1"/>
              <a:t>كه از تقس</a:t>
            </a:r>
            <a:r>
              <a:rPr lang="ar-SA" sz="2400" b="1"/>
              <a:t>ی</a:t>
            </a:r>
            <a:r>
              <a:rPr lang="fa-IR" sz="2400" b="1"/>
              <a:t>م اندازه دور شکم به سانت</a:t>
            </a:r>
            <a:r>
              <a:rPr lang="ar-SA" sz="2400" b="1"/>
              <a:t>ی</a:t>
            </a:r>
            <a:r>
              <a:rPr lang="fa-IR" sz="2400" b="1"/>
              <a:t>متر به اندازه قد به سانت</a:t>
            </a:r>
            <a:r>
              <a:rPr lang="ar-SA" sz="2400" b="1"/>
              <a:t>ی</a:t>
            </a:r>
            <a:r>
              <a:rPr lang="fa-IR" sz="2400" b="1"/>
              <a:t>متر بدست می آ</a:t>
            </a:r>
            <a:r>
              <a:rPr lang="ar-SA" sz="2400" b="1"/>
              <a:t>ی</a:t>
            </a:r>
            <a:r>
              <a:rPr lang="fa-IR" sz="2400" b="1"/>
              <a:t>د. هرچه ا</a:t>
            </a:r>
            <a:r>
              <a:rPr lang="ar-SA" sz="2400" b="1"/>
              <a:t>ی</a:t>
            </a:r>
            <a:r>
              <a:rPr lang="fa-IR" sz="2400" b="1"/>
              <a:t>ن نسبت از ۰/۵ ب</a:t>
            </a:r>
            <a:r>
              <a:rPr lang="ar-SA" sz="2400" b="1"/>
              <a:t>ی</a:t>
            </a:r>
            <a:r>
              <a:rPr lang="fa-IR" sz="2400" b="1"/>
              <a:t>شتر باشد نشانه چاقی شکمی است.</a:t>
            </a:r>
            <a:endParaRPr lang="en-US" sz="24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84450"/>
                                        </p:tgtEl>
                                        <p:attrNameLst>
                                          <p:attrName>style.visibility</p:attrName>
                                        </p:attrNameLst>
                                      </p:cBhvr>
                                      <p:to>
                                        <p:strVal val="visible"/>
                                      </p:to>
                                    </p:set>
                                    <p:animEffect transition="in" filter="fade">
                                      <p:cBhvr>
                                        <p:cTn id="7" dur="2000"/>
                                        <p:tgtEl>
                                          <p:spTgt spid="13844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84451">
                                            <p:txEl>
                                              <p:pRg st="0" end="0"/>
                                            </p:txEl>
                                          </p:spTgt>
                                        </p:tgtEl>
                                        <p:attrNameLst>
                                          <p:attrName>style.visibility</p:attrName>
                                        </p:attrNameLst>
                                      </p:cBhvr>
                                      <p:to>
                                        <p:strVal val="visible"/>
                                      </p:to>
                                    </p:set>
                                    <p:animEffect transition="in" filter="fade">
                                      <p:cBhvr>
                                        <p:cTn id="12" dur="2000"/>
                                        <p:tgtEl>
                                          <p:spTgt spid="138445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84451">
                                            <p:txEl>
                                              <p:pRg st="1" end="1"/>
                                            </p:txEl>
                                          </p:spTgt>
                                        </p:tgtEl>
                                        <p:attrNameLst>
                                          <p:attrName>style.visibility</p:attrName>
                                        </p:attrNameLst>
                                      </p:cBhvr>
                                      <p:to>
                                        <p:strVal val="visible"/>
                                      </p:to>
                                    </p:set>
                                    <p:animEffect transition="in" filter="fade">
                                      <p:cBhvr>
                                        <p:cTn id="17" dur="2000"/>
                                        <p:tgtEl>
                                          <p:spTgt spid="138445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84451">
                                            <p:txEl>
                                              <p:pRg st="5" end="5"/>
                                            </p:txEl>
                                          </p:spTgt>
                                        </p:tgtEl>
                                        <p:attrNameLst>
                                          <p:attrName>style.visibility</p:attrName>
                                        </p:attrNameLst>
                                      </p:cBhvr>
                                      <p:to>
                                        <p:strVal val="visible"/>
                                      </p:to>
                                    </p:set>
                                    <p:animEffect transition="in" filter="fade">
                                      <p:cBhvr>
                                        <p:cTn id="22" dur="2000"/>
                                        <p:tgtEl>
                                          <p:spTgt spid="138445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4450" grpId="0"/>
      <p:bldP spid="1384451"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7266" name="Rectangle 2"/>
          <p:cNvSpPr>
            <a:spLocks noChangeArrowheads="1"/>
          </p:cNvSpPr>
          <p:nvPr/>
        </p:nvSpPr>
        <p:spPr bwMode="auto">
          <a:xfrm>
            <a:off x="876300" y="1325563"/>
            <a:ext cx="7251700" cy="4318000"/>
          </a:xfrm>
          <a:prstGeom prst="rect">
            <a:avLst/>
          </a:prstGeom>
          <a:solidFill>
            <a:schemeClr val="bg1"/>
          </a:solidFill>
          <a:ln w="38100">
            <a:noFill/>
            <a:miter lim="800000"/>
            <a:headEnd/>
            <a:tailEnd/>
          </a:ln>
          <a:effectLst>
            <a:outerShdw dist="35921" dir="2700000" algn="ctr" rotWithShape="0">
              <a:schemeClr val="tx2"/>
            </a:outerShdw>
          </a:effectLst>
        </p:spPr>
        <p:txBody>
          <a:bodyPr anchor="ctr">
            <a:spAutoFit/>
          </a:bodyPr>
          <a:lstStyle/>
          <a:p>
            <a:pPr rtl="0" eaLnBrk="0" hangingPunct="0">
              <a:spcBef>
                <a:spcPct val="50000"/>
              </a:spcBef>
              <a:defRPr/>
            </a:pPr>
            <a:endParaRPr lang="en-US" sz="1300">
              <a:latin typeface="Verdana" pitchFamily="34" charset="0"/>
              <a:cs typeface="+mn-cs"/>
            </a:endParaRPr>
          </a:p>
        </p:txBody>
      </p:sp>
      <p:pic>
        <p:nvPicPr>
          <p:cNvPr id="245763" name="Picture 3"/>
          <p:cNvPicPr>
            <a:picLocks noChangeAspect="1" noChangeArrowheads="1"/>
          </p:cNvPicPr>
          <p:nvPr/>
        </p:nvPicPr>
        <p:blipFill>
          <a:blip r:embed="rId3" cstate="print"/>
          <a:srcRect/>
          <a:stretch>
            <a:fillRect/>
          </a:stretch>
        </p:blipFill>
        <p:spPr bwMode="auto">
          <a:xfrm>
            <a:off x="3708400" y="1916113"/>
            <a:ext cx="3019425" cy="2995612"/>
          </a:xfrm>
          <a:prstGeom prst="rect">
            <a:avLst/>
          </a:prstGeom>
          <a:noFill/>
          <a:ln w="9525">
            <a:noFill/>
            <a:miter lim="800000"/>
            <a:headEnd/>
            <a:tailEnd/>
          </a:ln>
        </p:spPr>
      </p:pic>
      <p:pic>
        <p:nvPicPr>
          <p:cNvPr id="245764" name="Picture 4" descr="Abdominal-fat"/>
          <p:cNvPicPr>
            <a:picLocks noChangeAspect="1" noChangeArrowheads="1"/>
          </p:cNvPicPr>
          <p:nvPr/>
        </p:nvPicPr>
        <p:blipFill>
          <a:blip r:embed="rId4" cstate="print"/>
          <a:srcRect/>
          <a:stretch>
            <a:fillRect/>
          </a:stretch>
        </p:blipFill>
        <p:spPr bwMode="auto">
          <a:xfrm>
            <a:off x="1095375" y="1541463"/>
            <a:ext cx="2465388" cy="4054475"/>
          </a:xfrm>
          <a:prstGeom prst="rect">
            <a:avLst/>
          </a:prstGeom>
          <a:noFill/>
          <a:ln w="9525">
            <a:noFill/>
            <a:miter lim="800000"/>
            <a:headEnd/>
            <a:tailEnd/>
          </a:ln>
        </p:spPr>
      </p:pic>
      <p:sp>
        <p:nvSpPr>
          <p:cNvPr id="245765" name="Rectangle 5"/>
          <p:cNvSpPr>
            <a:spLocks/>
          </p:cNvSpPr>
          <p:nvPr/>
        </p:nvSpPr>
        <p:spPr bwMode="auto">
          <a:xfrm>
            <a:off x="4667250" y="5264150"/>
            <a:ext cx="1901825" cy="182563"/>
          </a:xfrm>
          <a:prstGeom prst="rect">
            <a:avLst/>
          </a:prstGeom>
          <a:noFill/>
          <a:ln w="9525">
            <a:noFill/>
            <a:miter lim="800000"/>
            <a:headEnd/>
            <a:tailEnd/>
          </a:ln>
        </p:spPr>
        <p:txBody>
          <a:bodyPr wrap="none" lIns="0" tIns="0" rIns="0" bIns="0">
            <a:spAutoFit/>
          </a:bodyPr>
          <a:lstStyle/>
          <a:p>
            <a:pPr algn="r" rtl="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a:sym typeface="Arial" charset="0"/>
              </a:rPr>
              <a:t>Courtesy J.P. Després 2006</a:t>
            </a:r>
          </a:p>
        </p:txBody>
      </p:sp>
      <p:sp>
        <p:nvSpPr>
          <p:cNvPr id="245766" name="Rectangle 6"/>
          <p:cNvSpPr>
            <a:spLocks/>
          </p:cNvSpPr>
          <p:nvPr/>
        </p:nvSpPr>
        <p:spPr bwMode="auto">
          <a:xfrm>
            <a:off x="6780213" y="3182938"/>
            <a:ext cx="995362" cy="212725"/>
          </a:xfrm>
          <a:prstGeom prst="rect">
            <a:avLst/>
          </a:prstGeom>
          <a:noFill/>
          <a:ln w="9525">
            <a:noFill/>
            <a:miter lim="800000"/>
            <a:headEnd/>
            <a:tailEnd/>
          </a:ln>
        </p:spPr>
        <p:txBody>
          <a:bodyPr wrap="none" lIns="0" tIns="0" rIns="0" bIns="0">
            <a:spAutoFit/>
          </a:bodyPr>
          <a:lstStyle/>
          <a:p>
            <a:pPr rtl="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400">
                <a:sym typeface="Arial" charset="0"/>
              </a:rPr>
              <a:t>Mid distance</a:t>
            </a:r>
          </a:p>
        </p:txBody>
      </p:sp>
      <p:sp>
        <p:nvSpPr>
          <p:cNvPr id="245767" name="Line 7"/>
          <p:cNvSpPr>
            <a:spLocks noChangeShapeType="1"/>
          </p:cNvSpPr>
          <p:nvPr/>
        </p:nvSpPr>
        <p:spPr bwMode="auto">
          <a:xfrm flipH="1">
            <a:off x="4022725" y="3294063"/>
            <a:ext cx="2595563" cy="0"/>
          </a:xfrm>
          <a:prstGeom prst="line">
            <a:avLst/>
          </a:prstGeom>
          <a:noFill/>
          <a:ln w="101600">
            <a:pattFill prst="dkVert">
              <a:fgClr>
                <a:srgbClr val="FFFF00"/>
              </a:fgClr>
              <a:bgClr>
                <a:schemeClr val="tx1"/>
              </a:bgClr>
            </a:pattFill>
            <a:round/>
            <a:headEnd/>
            <a:tailEnd/>
          </a:ln>
        </p:spPr>
        <p:txBody>
          <a:bodyPr anchor="ctr">
            <a:spAutoFit/>
          </a:bodyPr>
          <a:lstStyle/>
          <a:p>
            <a:endParaRPr lang="en-US"/>
          </a:p>
        </p:txBody>
      </p:sp>
      <p:sp>
        <p:nvSpPr>
          <p:cNvPr id="245768" name="Rectangle 8"/>
          <p:cNvSpPr>
            <a:spLocks/>
          </p:cNvSpPr>
          <p:nvPr/>
        </p:nvSpPr>
        <p:spPr bwMode="auto">
          <a:xfrm>
            <a:off x="6780213" y="2562225"/>
            <a:ext cx="1171575" cy="212725"/>
          </a:xfrm>
          <a:prstGeom prst="rect">
            <a:avLst/>
          </a:prstGeom>
          <a:noFill/>
          <a:ln w="9525">
            <a:noFill/>
            <a:miter lim="800000"/>
            <a:headEnd/>
            <a:tailEnd/>
          </a:ln>
        </p:spPr>
        <p:txBody>
          <a:bodyPr wrap="none" lIns="0" tIns="0" rIns="0" bIns="0">
            <a:spAutoFit/>
          </a:bodyPr>
          <a:lstStyle/>
          <a:p>
            <a:pPr rtl="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400">
                <a:sym typeface="Arial" charset="0"/>
              </a:rPr>
              <a:t>Last rib margin</a:t>
            </a:r>
          </a:p>
        </p:txBody>
      </p:sp>
      <p:sp>
        <p:nvSpPr>
          <p:cNvPr id="245769" name="Rectangle 9"/>
          <p:cNvSpPr>
            <a:spLocks/>
          </p:cNvSpPr>
          <p:nvPr/>
        </p:nvSpPr>
        <p:spPr bwMode="auto">
          <a:xfrm>
            <a:off x="6780213" y="3868738"/>
            <a:ext cx="749300" cy="212725"/>
          </a:xfrm>
          <a:prstGeom prst="rect">
            <a:avLst/>
          </a:prstGeom>
          <a:noFill/>
          <a:ln w="9525">
            <a:noFill/>
            <a:miter lim="800000"/>
            <a:headEnd/>
            <a:tailEnd/>
          </a:ln>
        </p:spPr>
        <p:txBody>
          <a:bodyPr wrap="none" lIns="0" tIns="0" rIns="0" bIns="0">
            <a:spAutoFit/>
          </a:bodyPr>
          <a:lstStyle/>
          <a:p>
            <a:pPr rtl="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400">
                <a:sym typeface="Arial" charset="0"/>
              </a:rPr>
              <a:t>Iliac crest</a:t>
            </a:r>
          </a:p>
        </p:txBody>
      </p:sp>
      <p:sp>
        <p:nvSpPr>
          <p:cNvPr id="245770" name="Line 10"/>
          <p:cNvSpPr>
            <a:spLocks noChangeShapeType="1"/>
          </p:cNvSpPr>
          <p:nvPr/>
        </p:nvSpPr>
        <p:spPr bwMode="auto">
          <a:xfrm rot="10800000" flipH="1">
            <a:off x="6254750" y="2659063"/>
            <a:ext cx="473075" cy="439737"/>
          </a:xfrm>
          <a:prstGeom prst="line">
            <a:avLst/>
          </a:prstGeom>
          <a:noFill/>
          <a:ln w="38100">
            <a:solidFill>
              <a:srgbClr val="FF0000"/>
            </a:solidFill>
            <a:round/>
            <a:headEnd type="stealth" w="med" len="med"/>
            <a:tailEnd/>
          </a:ln>
        </p:spPr>
        <p:txBody>
          <a:bodyPr/>
          <a:lstStyle/>
          <a:p>
            <a:endParaRPr lang="en-US"/>
          </a:p>
        </p:txBody>
      </p:sp>
      <p:sp>
        <p:nvSpPr>
          <p:cNvPr id="245771" name="Line 11"/>
          <p:cNvSpPr>
            <a:spLocks noChangeShapeType="1"/>
          </p:cNvSpPr>
          <p:nvPr/>
        </p:nvSpPr>
        <p:spPr bwMode="auto">
          <a:xfrm>
            <a:off x="6196013" y="3470275"/>
            <a:ext cx="506412" cy="488950"/>
          </a:xfrm>
          <a:prstGeom prst="line">
            <a:avLst/>
          </a:prstGeom>
          <a:noFill/>
          <a:ln w="38100">
            <a:solidFill>
              <a:srgbClr val="FF0000"/>
            </a:solidFill>
            <a:round/>
            <a:headEnd type="stealth" w="med" len="med"/>
            <a:tailEnd/>
          </a:ln>
        </p:spPr>
        <p:txBody>
          <a:bodyPr/>
          <a:lstStyle/>
          <a:p>
            <a:endParaRPr lang="en-US"/>
          </a:p>
        </p:txBody>
      </p:sp>
      <p:sp>
        <p:nvSpPr>
          <p:cNvPr id="245772" name="Rectangle 12"/>
          <p:cNvSpPr>
            <a:spLocks noGrp="1" noChangeArrowheads="1"/>
          </p:cNvSpPr>
          <p:nvPr>
            <p:ph type="title" idx="4294967295"/>
          </p:nvPr>
        </p:nvSpPr>
        <p:spPr>
          <a:xfrm>
            <a:off x="901700" y="184150"/>
            <a:ext cx="7340600" cy="579438"/>
          </a:xfrm>
          <a:noFill/>
        </p:spPr>
        <p:txBody>
          <a:bodyPr>
            <a:spAutoFit/>
          </a:bodyPr>
          <a:lstStyle/>
          <a:p>
            <a:r>
              <a:rPr lang="en-US" sz="3200">
                <a:solidFill>
                  <a:schemeClr val="tx1"/>
                </a:solidFill>
              </a:rPr>
              <a:t>Waist Circumference Measurement</a:t>
            </a:r>
          </a:p>
        </p:txBody>
      </p:sp>
      <p:pic>
        <p:nvPicPr>
          <p:cNvPr id="245773" name="Picture 13" descr="Ruban-fond-clairpetit"/>
          <p:cNvPicPr>
            <a:picLocks noChangeAspect="1" noChangeArrowheads="1"/>
          </p:cNvPicPr>
          <p:nvPr/>
        </p:nvPicPr>
        <p:blipFill>
          <a:blip r:embed="rId5" cstate="print"/>
          <a:srcRect/>
          <a:stretch>
            <a:fillRect/>
          </a:stretch>
        </p:blipFill>
        <p:spPr bwMode="auto">
          <a:xfrm>
            <a:off x="6757988" y="4540250"/>
            <a:ext cx="1190625" cy="10001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Title 1"/>
          <p:cNvSpPr>
            <a:spLocks noGrp="1"/>
          </p:cNvSpPr>
          <p:nvPr>
            <p:ph type="title" idx="4294967295"/>
          </p:nvPr>
        </p:nvSpPr>
        <p:spPr/>
        <p:txBody>
          <a:bodyPr/>
          <a:lstStyle/>
          <a:p>
            <a:r>
              <a:rPr lang="fa-IR" b="1">
                <a:solidFill>
                  <a:srgbClr val="F2F206"/>
                </a:solidFill>
              </a:rPr>
              <a:t>در باره چاق</a:t>
            </a:r>
            <a:r>
              <a:rPr lang="ar-SA" b="1">
                <a:solidFill>
                  <a:srgbClr val="F2F206"/>
                </a:solidFill>
              </a:rPr>
              <a:t>ی</a:t>
            </a:r>
            <a:r>
              <a:rPr lang="fa-IR" b="1">
                <a:solidFill>
                  <a:srgbClr val="F2F206"/>
                </a:solidFill>
              </a:rPr>
              <a:t> شكم</a:t>
            </a:r>
            <a:r>
              <a:rPr lang="ar-SA" b="1">
                <a:solidFill>
                  <a:srgbClr val="F2F206"/>
                </a:solidFill>
              </a:rPr>
              <a:t>ی</a:t>
            </a:r>
            <a:endParaRPr lang="fa-IR" b="1">
              <a:solidFill>
                <a:srgbClr val="F2F206"/>
              </a:solidFill>
            </a:endParaRPr>
          </a:p>
        </p:txBody>
      </p:sp>
      <p:sp>
        <p:nvSpPr>
          <p:cNvPr id="153603" name="Content Placeholder 2"/>
          <p:cNvSpPr>
            <a:spLocks noGrp="1"/>
          </p:cNvSpPr>
          <p:nvPr>
            <p:ph idx="4294967295"/>
          </p:nvPr>
        </p:nvSpPr>
        <p:spPr>
          <a:xfrm>
            <a:off x="228600" y="1600200"/>
            <a:ext cx="8610600" cy="4953000"/>
          </a:xfrm>
        </p:spPr>
        <p:txBody>
          <a:bodyPr/>
          <a:lstStyle/>
          <a:p>
            <a:r>
              <a:rPr lang="ar-SA" sz="2800" b="1"/>
              <a:t>بافت چربی، به‌ خصوص در نواحی دور شكم، م</a:t>
            </a:r>
            <a:r>
              <a:rPr lang="fa-IR" sz="2800" b="1"/>
              <a:t>وجب</a:t>
            </a:r>
            <a:r>
              <a:rPr lang="ar-SA" sz="2800" b="1"/>
              <a:t> ترشح هورمون </a:t>
            </a:r>
            <a:r>
              <a:rPr lang="fa-IR" sz="2800" b="1"/>
              <a:t>ها</a:t>
            </a:r>
            <a:r>
              <a:rPr lang="ar-SA" sz="2800" b="1"/>
              <a:t>یی</a:t>
            </a:r>
            <a:r>
              <a:rPr lang="fa-IR" sz="2800" b="1"/>
              <a:t> می </a:t>
            </a:r>
            <a:r>
              <a:rPr lang="ar-SA" sz="2800" b="1"/>
              <a:t>شود كه تحریك‌كننده رشد سلول‌های بافت چربی و نیز اشتهای فرد است. </a:t>
            </a:r>
            <a:endParaRPr lang="fa-IR" sz="2800" b="1"/>
          </a:p>
          <a:p>
            <a:endParaRPr lang="en-US" sz="1600" b="1"/>
          </a:p>
          <a:p>
            <a:r>
              <a:rPr lang="ar-SA" sz="2800" b="1"/>
              <a:t>به این ترتیب، چاقی، آن هم چاقی دور شكم، باز هم ب</a:t>
            </a:r>
            <a:r>
              <a:rPr lang="fa-IR" sz="2800" b="1"/>
              <a:t>ه </a:t>
            </a:r>
            <a:r>
              <a:rPr lang="ar-SA" sz="2800" b="1"/>
              <a:t>چاقی فرد د</a:t>
            </a:r>
            <a:r>
              <a:rPr lang="fa-IR" sz="2800" b="1"/>
              <a:t>امن </a:t>
            </a:r>
            <a:r>
              <a:rPr lang="ar-SA" sz="2800" b="1"/>
              <a:t>می‌ </a:t>
            </a:r>
            <a:r>
              <a:rPr lang="fa-IR" sz="2800" b="1"/>
              <a:t>زن</a:t>
            </a:r>
            <a:r>
              <a:rPr lang="ar-SA" sz="2800" b="1"/>
              <a:t>د.</a:t>
            </a:r>
            <a:endParaRPr lang="en-US" sz="2800" b="1"/>
          </a:p>
          <a:p>
            <a:endParaRPr lang="en-US" sz="1600" b="1"/>
          </a:p>
          <a:p>
            <a:r>
              <a:rPr lang="fa-IR" sz="2800" b="1"/>
              <a:t>بنابرا</a:t>
            </a:r>
            <a:r>
              <a:rPr lang="ar-SA" sz="2800" b="1"/>
              <a:t>ی</a:t>
            </a:r>
            <a:r>
              <a:rPr lang="fa-IR" sz="2800" b="1"/>
              <a:t>ن</a:t>
            </a:r>
            <a:r>
              <a:rPr lang="ar-SA" sz="2800" b="1"/>
              <a:t>، مهم است بدانیم چاقی در كدام نقطه بدن متمركز است</a:t>
            </a:r>
            <a:r>
              <a:rPr lang="fa-IR" sz="2800" b="1"/>
              <a:t>؛</a:t>
            </a:r>
            <a:r>
              <a:rPr lang="ar-SA" sz="2800" b="1"/>
              <a:t> چون چاقی دور شكم و كمر، خطرناك تر است.</a:t>
            </a:r>
            <a:endParaRPr lang="fa-IR" sz="2800" b="1"/>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itle 1"/>
          <p:cNvSpPr>
            <a:spLocks noGrp="1"/>
          </p:cNvSpPr>
          <p:nvPr>
            <p:ph type="title" idx="4294967295"/>
          </p:nvPr>
        </p:nvSpPr>
        <p:spPr/>
        <p:txBody>
          <a:bodyPr/>
          <a:lstStyle/>
          <a:p>
            <a:r>
              <a:rPr lang="fa-IR" sz="4200" b="1">
                <a:solidFill>
                  <a:srgbClr val="F2F206"/>
                </a:solidFill>
              </a:rPr>
              <a:t>اندازه دور شکم و سکته قلبی</a:t>
            </a:r>
          </a:p>
        </p:txBody>
      </p:sp>
      <p:sp>
        <p:nvSpPr>
          <p:cNvPr id="155651" name="Content Placeholder 2"/>
          <p:cNvSpPr>
            <a:spLocks noGrp="1"/>
          </p:cNvSpPr>
          <p:nvPr>
            <p:ph idx="4294967295"/>
          </p:nvPr>
        </p:nvSpPr>
        <p:spPr>
          <a:xfrm>
            <a:off x="395288" y="1600200"/>
            <a:ext cx="8291512" cy="4852988"/>
          </a:xfrm>
        </p:spPr>
        <p:txBody>
          <a:bodyPr/>
          <a:lstStyle/>
          <a:p>
            <a:r>
              <a:rPr lang="fa-IR" sz="2400" b="1"/>
              <a:t>براساس </a:t>
            </a:r>
            <a:r>
              <a:rPr lang="ar-SA" sz="2400" b="1"/>
              <a:t>مطالع</a:t>
            </a:r>
            <a:r>
              <a:rPr lang="fa-IR" sz="2400" b="1"/>
              <a:t>ات،</a:t>
            </a:r>
            <a:r>
              <a:rPr lang="ar-SA" sz="2400" b="1"/>
              <a:t> </a:t>
            </a:r>
            <a:r>
              <a:rPr lang="fa-IR" sz="2400" b="1"/>
              <a:t>اندازه </a:t>
            </a:r>
            <a:r>
              <a:rPr lang="ar-SA" sz="2400" b="1"/>
              <a:t>دور </a:t>
            </a:r>
            <a:r>
              <a:rPr lang="fa-IR" sz="2400" b="1"/>
              <a:t>ش</a:t>
            </a:r>
            <a:r>
              <a:rPr lang="ar-SA" sz="2400" b="1"/>
              <a:t>كم</a:t>
            </a:r>
            <a:r>
              <a:rPr lang="fa-IR" sz="2400" b="1"/>
              <a:t> بالای </a:t>
            </a:r>
            <a:r>
              <a:rPr lang="ar-SA" sz="2400" b="1"/>
              <a:t>٨٠ سانتیمتر برای زنان و ٩٤</a:t>
            </a:r>
            <a:r>
              <a:rPr lang="fa-IR" sz="2400" b="1"/>
              <a:t> </a:t>
            </a:r>
            <a:r>
              <a:rPr lang="ar-SA" sz="2400" b="1"/>
              <a:t>سانتی‌متر به بالا برای مردان، می ‌تواند </a:t>
            </a:r>
            <a:r>
              <a:rPr lang="fa-IR" sz="2400" b="1"/>
              <a:t>احتمال </a:t>
            </a:r>
            <a:r>
              <a:rPr lang="ar-SA" sz="2400" b="1"/>
              <a:t>وقوع</a:t>
            </a:r>
            <a:r>
              <a:rPr lang="fa-IR" sz="2400" b="1"/>
              <a:t> حمله قلب</a:t>
            </a:r>
            <a:r>
              <a:rPr lang="ar-SA" sz="2400" b="1"/>
              <a:t>ی </a:t>
            </a:r>
            <a:r>
              <a:rPr lang="fa-IR" sz="2400" b="1"/>
              <a:t>را افزا</a:t>
            </a:r>
            <a:r>
              <a:rPr lang="ar-SA" sz="2400" b="1"/>
              <a:t>ی</a:t>
            </a:r>
            <a:r>
              <a:rPr lang="fa-IR" sz="2400" b="1"/>
              <a:t>ش </a:t>
            </a:r>
            <a:r>
              <a:rPr lang="ar-SA" sz="2400" b="1"/>
              <a:t>د</a:t>
            </a:r>
            <a:r>
              <a:rPr lang="fa-IR" sz="2400" b="1"/>
              <a:t>ه</a:t>
            </a:r>
            <a:r>
              <a:rPr lang="ar-SA" sz="2400" b="1"/>
              <a:t>د.</a:t>
            </a:r>
            <a:endParaRPr lang="en-US" sz="2400" b="1"/>
          </a:p>
          <a:p>
            <a:endParaRPr lang="fa-IR" sz="2400" b="1"/>
          </a:p>
          <a:p>
            <a:endParaRPr lang="fa-IR" sz="1200" b="1"/>
          </a:p>
          <a:p>
            <a:r>
              <a:rPr lang="fa-IR" sz="2400" b="1"/>
              <a:t>بنابرا</a:t>
            </a:r>
            <a:r>
              <a:rPr lang="ar-SA" sz="2400" b="1"/>
              <a:t>ی</a:t>
            </a:r>
            <a:r>
              <a:rPr lang="fa-IR" sz="2400" b="1"/>
              <a:t>ن</a:t>
            </a:r>
            <a:r>
              <a:rPr lang="ar-SA" sz="2400" b="1"/>
              <a:t> كسانی كه وزن نسبت به قدشان در محدوده طبیعی بود</a:t>
            </a:r>
            <a:r>
              <a:rPr lang="fa-IR" sz="2400" b="1"/>
              <a:t>ه</a:t>
            </a:r>
            <a:r>
              <a:rPr lang="ar-SA" sz="2400" b="1"/>
              <a:t> اما دور كمر ب</a:t>
            </a:r>
            <a:r>
              <a:rPr lang="fa-IR" sz="2400" b="1"/>
              <a:t>زر</a:t>
            </a:r>
            <a:r>
              <a:rPr lang="ar-SA" sz="2400" b="1"/>
              <a:t>گ</a:t>
            </a:r>
            <a:r>
              <a:rPr lang="fa-IR" sz="2400" b="1"/>
              <a:t>تر</a:t>
            </a:r>
            <a:r>
              <a:rPr lang="ar-SA" sz="2400" b="1"/>
              <a:t> دا</a:t>
            </a:r>
            <a:r>
              <a:rPr lang="fa-IR" sz="2400" b="1"/>
              <a:t>ر</a:t>
            </a:r>
            <a:r>
              <a:rPr lang="ar-SA" sz="2400" b="1"/>
              <a:t>ند، احتمال بیشتری بر</a:t>
            </a:r>
            <a:r>
              <a:rPr lang="fa-IR" sz="2400" b="1"/>
              <a:t>ا</a:t>
            </a:r>
            <a:r>
              <a:rPr lang="ar-SA" sz="2400" b="1"/>
              <a:t>ی رسوب چربی در رگ‌ها و تصلب شرائین</a:t>
            </a:r>
            <a:r>
              <a:rPr lang="fa-IR" sz="2400" b="1"/>
              <a:t> </a:t>
            </a:r>
            <a:r>
              <a:rPr lang="ar-SA" sz="2400" b="1"/>
              <a:t>د</a:t>
            </a:r>
            <a:r>
              <a:rPr lang="fa-IR" sz="2400" b="1"/>
              <a:t>ارن</a:t>
            </a:r>
            <a:r>
              <a:rPr lang="ar-SA" sz="2400" b="1"/>
              <a:t>د</a:t>
            </a:r>
            <a:r>
              <a:rPr lang="fa-IR" sz="2400" b="1"/>
              <a:t>.</a:t>
            </a:r>
            <a:endParaRPr lang="en-US" sz="2400" b="1"/>
          </a:p>
          <a:p>
            <a:endParaRPr lang="fa-IR" sz="1200" b="1"/>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fa-IR" sz="4000">
                <a:solidFill>
                  <a:srgbClr val="993366"/>
                </a:solidFill>
                <a:cs typeface="2  Shiraz" pitchFamily="2" charset="-78"/>
              </a:rPr>
              <a:t/>
            </a:r>
            <a:br>
              <a:rPr lang="fa-IR" sz="4000">
                <a:solidFill>
                  <a:srgbClr val="993366"/>
                </a:solidFill>
                <a:cs typeface="2  Shiraz" pitchFamily="2" charset="-78"/>
              </a:rPr>
            </a:br>
            <a:r>
              <a:rPr lang="fa-IR" sz="4000">
                <a:solidFill>
                  <a:srgbClr val="993366"/>
                </a:solidFill>
                <a:cs typeface="2  Shiraz" pitchFamily="2" charset="-78"/>
              </a:rPr>
              <a:t/>
            </a:r>
            <a:br>
              <a:rPr lang="fa-IR" sz="4000">
                <a:solidFill>
                  <a:srgbClr val="993366"/>
                </a:solidFill>
                <a:cs typeface="2  Shiraz" pitchFamily="2" charset="-78"/>
              </a:rPr>
            </a:br>
            <a:r>
              <a:rPr lang="fa-IR" sz="4000">
                <a:solidFill>
                  <a:srgbClr val="993366"/>
                </a:solidFill>
                <a:cs typeface="2  Shiraz" pitchFamily="2" charset="-78"/>
              </a:rPr>
              <a:t/>
            </a:r>
            <a:br>
              <a:rPr lang="fa-IR" sz="4000">
                <a:solidFill>
                  <a:srgbClr val="993366"/>
                </a:solidFill>
                <a:cs typeface="2  Shiraz" pitchFamily="2" charset="-78"/>
              </a:rPr>
            </a:br>
            <a:endParaRPr lang="en-US" dirty="0">
              <a:solidFill>
                <a:srgbClr val="993366"/>
              </a:solidFill>
              <a:cs typeface="2  Shiraz" pitchFamily="2" charset="-78"/>
            </a:endParaRPr>
          </a:p>
        </p:txBody>
      </p:sp>
      <p:sp>
        <p:nvSpPr>
          <p:cNvPr id="54275" name="Rectangle 3"/>
          <p:cNvSpPr>
            <a:spLocks noGrp="1" noChangeArrowheads="1"/>
          </p:cNvSpPr>
          <p:nvPr>
            <p:ph type="body" idx="1"/>
          </p:nvPr>
        </p:nvSpPr>
        <p:spPr>
          <a:xfrm>
            <a:off x="457200" y="2205038"/>
            <a:ext cx="8229600" cy="3921125"/>
          </a:xfrm>
        </p:spPr>
        <p:txBody>
          <a:bodyPr/>
          <a:lstStyle/>
          <a:p>
            <a:endParaRPr lang="fa-IR" dirty="0"/>
          </a:p>
          <a:p>
            <a:endParaRPr lang="fa-IR" dirty="0"/>
          </a:p>
          <a:p>
            <a:pPr algn="ctr">
              <a:buFontTx/>
              <a:buNone/>
            </a:pPr>
            <a:r>
              <a:rPr lang="fa-IR" sz="6000" b="1" dirty="0" smtClean="0">
                <a:solidFill>
                  <a:srgbClr val="993366"/>
                </a:solidFill>
                <a:latin typeface="IranNastaliq" pitchFamily="18" charset="0"/>
                <a:cs typeface="IranNastaliq" pitchFamily="18" charset="0"/>
              </a:rPr>
              <a:t>دکترامیر محمود عرفانی</a:t>
            </a:r>
            <a:endParaRPr lang="fa-IR" sz="6000" b="1" dirty="0">
              <a:solidFill>
                <a:srgbClr val="993366"/>
              </a:solidFill>
              <a:latin typeface="IranNastaliq" pitchFamily="18" charset="0"/>
              <a:cs typeface="IranNastaliq" pitchFamily="18" charset="0"/>
            </a:endParaRPr>
          </a:p>
          <a:p>
            <a:pPr algn="ctr">
              <a:buFontTx/>
              <a:buNone/>
            </a:pPr>
            <a:r>
              <a:rPr lang="fa-IR" sz="2800" dirty="0" smtClean="0">
                <a:solidFill>
                  <a:srgbClr val="FF7C80"/>
                </a:solidFill>
                <a:latin typeface="IranNastaliq" pitchFamily="18" charset="0"/>
                <a:cs typeface="IranNastaliq" pitchFamily="18" charset="0"/>
              </a:rPr>
              <a:t>بهداشت   و درمان صنعت    نفت شمالغرب کشور</a:t>
            </a:r>
            <a:endParaRPr lang="en-US" sz="2800" dirty="0">
              <a:solidFill>
                <a:srgbClr val="FF7C80"/>
              </a:solidFill>
              <a:latin typeface="IranNastaliq" pitchFamily="18" charset="0"/>
              <a:cs typeface="IranNastaliq" pitchFamily="18" charset="0"/>
            </a:endParaRPr>
          </a:p>
        </p:txBody>
      </p:sp>
      <p:sp>
        <p:nvSpPr>
          <p:cNvPr id="54276" name="WordArt 4"/>
          <p:cNvSpPr>
            <a:spLocks noChangeArrowheads="1" noChangeShapeType="1" noTextEdit="1"/>
          </p:cNvSpPr>
          <p:nvPr/>
        </p:nvSpPr>
        <p:spPr bwMode="auto">
          <a:xfrm>
            <a:off x="1476375" y="1125538"/>
            <a:ext cx="6264275" cy="1366837"/>
          </a:xfrm>
          <a:prstGeom prst="rect">
            <a:avLst/>
          </a:prstGeom>
        </p:spPr>
        <p:txBody>
          <a:bodyPr wrap="none" fromWordArt="1">
            <a:prstTxWarp prst="textWave1">
              <a:avLst>
                <a:gd name="adj1" fmla="val 13005"/>
                <a:gd name="adj2" fmla="val 0"/>
              </a:avLst>
            </a:prstTxWarp>
          </a:bodyPr>
          <a:lstStyle/>
          <a:p>
            <a:pPr algn="ctr"/>
            <a:r>
              <a:rPr lang="fa-IR" sz="4400" kern="10">
                <a:ln w="9525">
                  <a:solidFill>
                    <a:schemeClr val="tx1"/>
                  </a:solidFill>
                  <a:round/>
                  <a:headEnd/>
                  <a:tailEnd/>
                </a:ln>
                <a:effectLst>
                  <a:outerShdw dist="53882" dir="2700000" algn="ctr" rotWithShape="0">
                    <a:srgbClr val="C0C0C0">
                      <a:alpha val="80000"/>
                    </a:srgbClr>
                  </a:outerShdw>
                </a:effectLst>
                <a:latin typeface="98WIN_YagutB"/>
              </a:rPr>
              <a:t>افزایش وزن و چاقی</a:t>
            </a:r>
            <a:endParaRPr lang="en-US" sz="4400" kern="10" dirty="0">
              <a:ln w="9525">
                <a:solidFill>
                  <a:schemeClr val="tx1"/>
                </a:solidFill>
                <a:round/>
                <a:headEnd/>
                <a:tailEnd/>
              </a:ln>
              <a:effectLst>
                <a:outerShdw dist="53882" dir="2700000" algn="ctr" rotWithShape="0">
                  <a:srgbClr val="C0C0C0">
                    <a:alpha val="80000"/>
                  </a:srgbClr>
                </a:outerShdw>
              </a:effectLst>
              <a:latin typeface="98WIN_YagutB"/>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itle 1"/>
          <p:cNvSpPr>
            <a:spLocks noGrp="1"/>
          </p:cNvSpPr>
          <p:nvPr>
            <p:ph type="title" idx="4294967295"/>
          </p:nvPr>
        </p:nvSpPr>
        <p:spPr/>
        <p:txBody>
          <a:bodyPr/>
          <a:lstStyle/>
          <a:p>
            <a:r>
              <a:rPr lang="fa-IR" sz="3800" b="1">
                <a:solidFill>
                  <a:srgbClr val="F2F206"/>
                </a:solidFill>
              </a:rPr>
              <a:t>نقش اندازه دور كمر در دیگر بیماریها</a:t>
            </a:r>
          </a:p>
        </p:txBody>
      </p:sp>
      <p:sp>
        <p:nvSpPr>
          <p:cNvPr id="157699" name="Content Placeholder 2"/>
          <p:cNvSpPr>
            <a:spLocks noGrp="1"/>
          </p:cNvSpPr>
          <p:nvPr>
            <p:ph idx="4294967295"/>
          </p:nvPr>
        </p:nvSpPr>
        <p:spPr/>
        <p:txBody>
          <a:bodyPr/>
          <a:lstStyle/>
          <a:p>
            <a:r>
              <a:rPr lang="en-US" sz="2800" b="1"/>
              <a:t>:IHD</a:t>
            </a:r>
            <a:r>
              <a:rPr lang="ar-SA" sz="2800" b="1"/>
              <a:t>اگر اندازه دور كمر در مردان بالاتر از ١٠٢ سانتی متر و در زنان بالاتر از ٨٨ سانتی متر باشد، ریسك سكته مغزی بیش از ٤ برابر در مقایسه با دور كمر طبیعی بالامی رود</a:t>
            </a:r>
            <a:r>
              <a:rPr lang="en-US" sz="2800" b="1"/>
              <a:t>.</a:t>
            </a:r>
            <a:endParaRPr lang="fa-IR" sz="2800" b="1"/>
          </a:p>
          <a:p>
            <a:r>
              <a:rPr lang="en-US" sz="2800" b="1"/>
              <a:t>DM / IGFT</a:t>
            </a:r>
          </a:p>
          <a:p>
            <a:r>
              <a:rPr lang="en-US" sz="2800" b="1"/>
              <a:t>HTN</a:t>
            </a:r>
          </a:p>
          <a:p>
            <a:r>
              <a:rPr lang="en-US" sz="2800" b="1"/>
              <a:t>Hyperandrogenism in women </a:t>
            </a:r>
            <a:endParaRPr lang="fa-IR" sz="2800" b="1"/>
          </a:p>
          <a:p>
            <a:pPr>
              <a:buFontTx/>
              <a:buNone/>
            </a:pPr>
            <a:endParaRPr lang="fa-IR" sz="2800" b="1"/>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Title 1"/>
          <p:cNvSpPr>
            <a:spLocks noGrp="1"/>
          </p:cNvSpPr>
          <p:nvPr>
            <p:ph type="title" idx="4294967295"/>
          </p:nvPr>
        </p:nvSpPr>
        <p:spPr/>
        <p:txBody>
          <a:bodyPr/>
          <a:lstStyle/>
          <a:p>
            <a:r>
              <a:rPr lang="fa-IR" b="1">
                <a:solidFill>
                  <a:srgbClr val="F2F206"/>
                </a:solidFill>
              </a:rPr>
              <a:t>تلف</a:t>
            </a:r>
            <a:r>
              <a:rPr lang="ar-SA" b="1">
                <a:solidFill>
                  <a:srgbClr val="F2F206"/>
                </a:solidFill>
              </a:rPr>
              <a:t>ی</a:t>
            </a:r>
            <a:r>
              <a:rPr lang="fa-IR" b="1">
                <a:solidFill>
                  <a:srgbClr val="F2F206"/>
                </a:solidFill>
              </a:rPr>
              <a:t>ق روش ها</a:t>
            </a:r>
          </a:p>
        </p:txBody>
      </p:sp>
      <p:sp>
        <p:nvSpPr>
          <p:cNvPr id="161795" name="Content Placeholder 2"/>
          <p:cNvSpPr>
            <a:spLocks noGrp="1"/>
          </p:cNvSpPr>
          <p:nvPr>
            <p:ph idx="4294967295"/>
          </p:nvPr>
        </p:nvSpPr>
        <p:spPr/>
        <p:txBody>
          <a:bodyPr/>
          <a:lstStyle/>
          <a:p>
            <a:r>
              <a:rPr lang="fa-IR" sz="2800" b="1"/>
              <a:t>امروزه</a:t>
            </a:r>
            <a:r>
              <a:rPr lang="ar-SA" sz="2800" b="1"/>
              <a:t> توصیه می</a:t>
            </a:r>
            <a:r>
              <a:rPr lang="fa-IR" sz="2800" b="1"/>
              <a:t> شو</a:t>
            </a:r>
            <a:r>
              <a:rPr lang="ar-SA" sz="2800" b="1"/>
              <a:t>د در افراد دارای </a:t>
            </a:r>
            <a:r>
              <a:rPr lang="en-US" sz="2800" b="1"/>
              <a:t>BMI</a:t>
            </a:r>
            <a:r>
              <a:rPr lang="fa-IR" sz="2800" b="1"/>
              <a:t> ب</a:t>
            </a:r>
            <a:r>
              <a:rPr lang="ar-SA" sz="2800" b="1"/>
              <a:t>ین ٢٥ و ٩/٣٤ ،</a:t>
            </a:r>
            <a:r>
              <a:rPr lang="fa-IR" sz="2800" b="1"/>
              <a:t> </a:t>
            </a:r>
            <a:r>
              <a:rPr lang="ar-SA" sz="2800" b="1"/>
              <a:t>اندازه دور کمر </a:t>
            </a:r>
            <a:r>
              <a:rPr lang="fa-IR" sz="2800" b="1"/>
              <a:t>و شاخص </a:t>
            </a:r>
            <a:r>
              <a:rPr lang="en-US" sz="2800" b="1"/>
              <a:t>WHR</a:t>
            </a:r>
            <a:r>
              <a:rPr lang="fa-IR" sz="2800" b="1"/>
              <a:t> </a:t>
            </a:r>
            <a:r>
              <a:rPr lang="ar-SA" sz="2800" b="1"/>
              <a:t>محاسبه گردد</a:t>
            </a:r>
            <a:r>
              <a:rPr lang="fa-IR" sz="2800" b="1"/>
              <a:t> و بع</a:t>
            </a:r>
            <a:r>
              <a:rPr lang="ar-SA" sz="2800" b="1"/>
              <a:t>د</a:t>
            </a:r>
            <a:r>
              <a:rPr lang="fa-IR" sz="2800" b="1"/>
              <a:t>:</a:t>
            </a:r>
          </a:p>
          <a:p>
            <a:endParaRPr lang="fa-IR" sz="1400" b="1"/>
          </a:p>
          <a:p>
            <a:r>
              <a:rPr lang="ar-SA" sz="2800" b="1"/>
              <a:t>مردان و زنان </a:t>
            </a:r>
            <a:r>
              <a:rPr lang="fa-IR" sz="2800" b="1"/>
              <a:t>با </a:t>
            </a:r>
            <a:r>
              <a:rPr lang="ar-SA" sz="2800" b="1"/>
              <a:t>دورکمر بیش از ١٠٢ </a:t>
            </a:r>
            <a:r>
              <a:rPr lang="fa-IR" sz="2800" b="1"/>
              <a:t>و </a:t>
            </a:r>
            <a:r>
              <a:rPr lang="ar-SA" sz="2800" b="1"/>
              <a:t>٨٨ سانتیمتر </a:t>
            </a:r>
            <a:r>
              <a:rPr lang="fa-IR" sz="2800" b="1"/>
              <a:t>بعنوان </a:t>
            </a:r>
            <a:r>
              <a:rPr lang="ar-SA" sz="2800" b="1"/>
              <a:t>افراد در معرض خطر ابتلا به بیماری </a:t>
            </a:r>
            <a:r>
              <a:rPr lang="fa-IR" sz="2800" b="1"/>
              <a:t>شناخته </a:t>
            </a:r>
            <a:r>
              <a:rPr lang="ar-SA" sz="2800" b="1"/>
              <a:t>ش</a:t>
            </a:r>
            <a:r>
              <a:rPr lang="fa-IR" sz="2800" b="1"/>
              <a:t>ون</a:t>
            </a:r>
            <a:r>
              <a:rPr lang="ar-SA" sz="2800" b="1"/>
              <a:t>د</a:t>
            </a:r>
            <a:r>
              <a:rPr lang="fa-IR" sz="2800" b="1"/>
              <a:t>.</a:t>
            </a:r>
          </a:p>
          <a:p>
            <a:endParaRPr lang="fa-IR" sz="1400" b="1"/>
          </a:p>
          <a:p>
            <a:r>
              <a:rPr lang="ar-SA" sz="2800" b="1"/>
              <a:t>در مورد نسبت </a:t>
            </a:r>
            <a:r>
              <a:rPr lang="en-US" sz="2800" b="1"/>
              <a:t>WHR</a:t>
            </a:r>
            <a:r>
              <a:rPr lang="ar-SA" sz="2800" b="1"/>
              <a:t> اعداد بیشتر از ١ در مردان و بیشتر از ٨٥/٠ در زنان ملاک باشد</a:t>
            </a:r>
            <a:r>
              <a:rPr lang="en-US" sz="2800" b="1"/>
              <a: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85474" name="Rectangle 2"/>
          <p:cNvSpPr>
            <a:spLocks noGrp="1" noChangeArrowheads="1"/>
          </p:cNvSpPr>
          <p:nvPr>
            <p:ph type="title" idx="4294967295"/>
          </p:nvPr>
        </p:nvSpPr>
        <p:spPr>
          <a:xfrm>
            <a:off x="395288" y="333375"/>
            <a:ext cx="8229600" cy="863600"/>
          </a:xfrm>
        </p:spPr>
        <p:txBody>
          <a:bodyPr/>
          <a:lstStyle/>
          <a:p>
            <a:r>
              <a:rPr lang="fa-IR" sz="4800" b="1">
                <a:solidFill>
                  <a:srgbClr val="A50021"/>
                </a:solidFill>
              </a:rPr>
              <a:t>اندازه گ</a:t>
            </a:r>
            <a:r>
              <a:rPr lang="ar-SA" sz="4800" b="1">
                <a:solidFill>
                  <a:srgbClr val="A50021"/>
                </a:solidFill>
              </a:rPr>
              <a:t>ی</a:t>
            </a:r>
            <a:r>
              <a:rPr lang="fa-IR" sz="4800" b="1">
                <a:solidFill>
                  <a:srgbClr val="A50021"/>
                </a:solidFill>
              </a:rPr>
              <a:t>ر</a:t>
            </a:r>
            <a:r>
              <a:rPr lang="ar-SA" sz="4800" b="1">
                <a:solidFill>
                  <a:srgbClr val="A50021"/>
                </a:solidFill>
              </a:rPr>
              <a:t>ی</a:t>
            </a:r>
            <a:r>
              <a:rPr lang="fa-IR" sz="4800" b="1">
                <a:solidFill>
                  <a:srgbClr val="A50021"/>
                </a:solidFill>
              </a:rPr>
              <a:t>ها</a:t>
            </a:r>
            <a:r>
              <a:rPr lang="ar-SA" sz="4800" b="1">
                <a:solidFill>
                  <a:srgbClr val="A50021"/>
                </a:solidFill>
              </a:rPr>
              <a:t>ی</a:t>
            </a:r>
            <a:r>
              <a:rPr lang="fa-IR" sz="4800" b="1">
                <a:solidFill>
                  <a:srgbClr val="A50021"/>
                </a:solidFill>
              </a:rPr>
              <a:t> ساده تن سنج</a:t>
            </a:r>
            <a:r>
              <a:rPr lang="ar-SA" sz="4800" b="1">
                <a:solidFill>
                  <a:srgbClr val="A50021"/>
                </a:solidFill>
              </a:rPr>
              <a:t>ی</a:t>
            </a:r>
            <a:r>
              <a:rPr lang="fa-IR" sz="4800" b="1">
                <a:solidFill>
                  <a:srgbClr val="A50021"/>
                </a:solidFill>
              </a:rPr>
              <a:t> در کودکان</a:t>
            </a:r>
            <a:endParaRPr lang="en-US" sz="4800" b="1">
              <a:solidFill>
                <a:srgbClr val="A50021"/>
              </a:solidFill>
            </a:endParaRPr>
          </a:p>
        </p:txBody>
      </p:sp>
      <p:sp>
        <p:nvSpPr>
          <p:cNvPr id="1385475" name="Rectangle 3"/>
          <p:cNvSpPr>
            <a:spLocks noGrp="1" noChangeArrowheads="1"/>
          </p:cNvSpPr>
          <p:nvPr>
            <p:ph type="body" idx="4294967295"/>
          </p:nvPr>
        </p:nvSpPr>
        <p:spPr>
          <a:xfrm>
            <a:off x="323850" y="1844675"/>
            <a:ext cx="8569325" cy="4895850"/>
          </a:xfrm>
        </p:spPr>
        <p:txBody>
          <a:bodyPr/>
          <a:lstStyle/>
          <a:p>
            <a:pPr algn="just">
              <a:lnSpc>
                <a:spcPct val="80000"/>
              </a:lnSpc>
            </a:pPr>
            <a:r>
              <a:rPr lang="fa-IR" sz="2400" b="1">
                <a:solidFill>
                  <a:schemeClr val="hlink"/>
                </a:solidFill>
              </a:rPr>
              <a:t>اندازه وزن و اندازه قد </a:t>
            </a:r>
            <a:r>
              <a:rPr lang="fa-IR" sz="2400" b="1"/>
              <a:t>كه مقا</a:t>
            </a:r>
            <a:r>
              <a:rPr lang="ar-SA" sz="2400" b="1"/>
              <a:t>ی</a:t>
            </a:r>
            <a:r>
              <a:rPr lang="fa-IR" sz="2400" b="1"/>
              <a:t>سه وزن و قد كودكان در سن</a:t>
            </a:r>
            <a:r>
              <a:rPr lang="ar-SA" sz="2400" b="1"/>
              <a:t>ی</a:t>
            </a:r>
            <a:r>
              <a:rPr lang="fa-IR" sz="2400" b="1"/>
              <a:t>ن رشد با استانداردها</a:t>
            </a:r>
            <a:r>
              <a:rPr lang="ar-SA" sz="2400" b="1"/>
              <a:t>ی</a:t>
            </a:r>
            <a:r>
              <a:rPr lang="fa-IR" sz="2400" b="1"/>
              <a:t> جهان</a:t>
            </a:r>
            <a:r>
              <a:rPr lang="ar-SA" sz="2400" b="1"/>
              <a:t>ی</a:t>
            </a:r>
            <a:r>
              <a:rPr lang="fa-IR" sz="2400" b="1"/>
              <a:t> (بازا</a:t>
            </a:r>
            <a:r>
              <a:rPr lang="ar-SA" sz="2400" b="1"/>
              <a:t>ی</a:t>
            </a:r>
            <a:r>
              <a:rPr lang="fa-IR" sz="2400" b="1"/>
              <a:t> سن و جنس مشخص) م</a:t>
            </a:r>
            <a:r>
              <a:rPr lang="ar-SA" sz="2400" b="1"/>
              <a:t>ی</a:t>
            </a:r>
            <a:r>
              <a:rPr lang="fa-IR" sz="2400" b="1"/>
              <a:t>تواند نشان دهد كه كودك در مدت زمان کوتاه تا طولانی دچار سوء تغذ</a:t>
            </a:r>
            <a:r>
              <a:rPr lang="ar-SA" sz="2400" b="1"/>
              <a:t>ی</a:t>
            </a:r>
            <a:r>
              <a:rPr lang="fa-IR" sz="2400" b="1"/>
              <a:t>ه بوده است.</a:t>
            </a:r>
          </a:p>
          <a:p>
            <a:pPr algn="just">
              <a:lnSpc>
                <a:spcPct val="80000"/>
              </a:lnSpc>
            </a:pPr>
            <a:endParaRPr lang="en-US" sz="2400" b="1"/>
          </a:p>
          <a:p>
            <a:pPr algn="just">
              <a:lnSpc>
                <a:spcPct val="80000"/>
              </a:lnSpc>
            </a:pPr>
            <a:endParaRPr lang="en-US" sz="1200" b="1">
              <a:solidFill>
                <a:schemeClr val="hlink"/>
              </a:solidFill>
            </a:endParaRPr>
          </a:p>
          <a:p>
            <a:pPr algn="just">
              <a:lnSpc>
                <a:spcPct val="80000"/>
              </a:lnSpc>
            </a:pPr>
            <a:r>
              <a:rPr lang="fa-IR" sz="2400" b="1">
                <a:solidFill>
                  <a:schemeClr val="hlink"/>
                </a:solidFill>
              </a:rPr>
              <a:t>اندازه دور سر </a:t>
            </a:r>
            <a:r>
              <a:rPr lang="fa-IR" sz="2400" b="1"/>
              <a:t>كه در مقا</a:t>
            </a:r>
            <a:r>
              <a:rPr lang="ar-SA" sz="2400" b="1"/>
              <a:t>ی</a:t>
            </a:r>
            <a:r>
              <a:rPr lang="fa-IR" sz="2400" b="1"/>
              <a:t>سه با استانداردها</a:t>
            </a:r>
            <a:r>
              <a:rPr lang="ar-SA" sz="2400" b="1"/>
              <a:t>ی</a:t>
            </a:r>
            <a:r>
              <a:rPr lang="fa-IR" sz="2400" b="1"/>
              <a:t> جهان</a:t>
            </a:r>
            <a:r>
              <a:rPr lang="ar-SA" sz="2400" b="1"/>
              <a:t>ی</a:t>
            </a:r>
            <a:r>
              <a:rPr lang="fa-IR" sz="2400" b="1"/>
              <a:t> (بازا</a:t>
            </a:r>
            <a:r>
              <a:rPr lang="ar-SA" sz="2400" b="1"/>
              <a:t>ی</a:t>
            </a:r>
            <a:r>
              <a:rPr lang="fa-IR" sz="2400" b="1"/>
              <a:t> سن و جنس مشخص) م</a:t>
            </a:r>
            <a:r>
              <a:rPr lang="ar-SA" sz="2400" b="1"/>
              <a:t>ی</a:t>
            </a:r>
            <a:r>
              <a:rPr lang="fa-IR" sz="2400" b="1"/>
              <a:t> تواند نشان دهد كه كودك در از نظر در</a:t>
            </a:r>
            <a:r>
              <a:rPr lang="ar-SA" sz="2400" b="1"/>
              <a:t>ی</a:t>
            </a:r>
            <a:r>
              <a:rPr lang="fa-IR" sz="2400" b="1"/>
              <a:t>افت </a:t>
            </a:r>
            <a:r>
              <a:rPr lang="ar-SA" sz="2400" b="1"/>
              <a:t>ی</a:t>
            </a:r>
            <a:r>
              <a:rPr lang="fa-IR" sz="2400" b="1"/>
              <a:t>ا جذب مواد غذا</a:t>
            </a:r>
            <a:r>
              <a:rPr lang="ar-SA" sz="2400" b="1"/>
              <a:t>یی</a:t>
            </a:r>
            <a:r>
              <a:rPr lang="fa-IR" sz="2400" b="1"/>
              <a:t> دچار سوء تغذ</a:t>
            </a:r>
            <a:r>
              <a:rPr lang="ar-SA" sz="2400" b="1"/>
              <a:t>ی</a:t>
            </a:r>
            <a:r>
              <a:rPr lang="fa-IR" sz="2400" b="1"/>
              <a:t>ه بوده كه موجب كاهش دور سرش گرد</a:t>
            </a:r>
            <a:r>
              <a:rPr lang="ar-SA" sz="2400" b="1"/>
              <a:t>ی</a:t>
            </a:r>
            <a:r>
              <a:rPr lang="fa-IR" sz="2400" b="1"/>
              <a:t>ده است.</a:t>
            </a:r>
          </a:p>
          <a:p>
            <a:pPr algn="just">
              <a:lnSpc>
                <a:spcPct val="80000"/>
              </a:lnSpc>
            </a:pPr>
            <a:endParaRPr lang="fa-IR" sz="2400" b="1"/>
          </a:p>
          <a:p>
            <a:pPr algn="just">
              <a:lnSpc>
                <a:spcPct val="80000"/>
              </a:lnSpc>
            </a:pPr>
            <a:endParaRPr lang="fa-IR" sz="1200" b="1">
              <a:solidFill>
                <a:schemeClr val="hlink"/>
              </a:solidFill>
            </a:endParaRPr>
          </a:p>
          <a:p>
            <a:pPr algn="just">
              <a:lnSpc>
                <a:spcPct val="80000"/>
              </a:lnSpc>
            </a:pPr>
            <a:r>
              <a:rPr lang="ar-SA" sz="2400" b="1">
                <a:solidFill>
                  <a:schemeClr val="hlink"/>
                </a:solidFill>
              </a:rPr>
              <a:t>نسبت وزن به قد</a:t>
            </a:r>
            <a:r>
              <a:rPr lang="ar-SA" sz="2400" b="1"/>
              <a:t> </a:t>
            </a:r>
            <a:r>
              <a:rPr lang="fa-IR" sz="2400" b="1"/>
              <a:t>كه بهتر</a:t>
            </a:r>
            <a:r>
              <a:rPr lang="ar-SA" sz="2400" b="1"/>
              <a:t>ی</a:t>
            </a:r>
            <a:r>
              <a:rPr lang="fa-IR" sz="2400" b="1"/>
              <a:t>ن ا</a:t>
            </a:r>
            <a:r>
              <a:rPr lang="ar-SA" sz="2400" b="1"/>
              <a:t>ی</a:t>
            </a:r>
            <a:r>
              <a:rPr lang="fa-IR" sz="2400" b="1"/>
              <a:t>ن نسبت ها</a:t>
            </a:r>
            <a:r>
              <a:rPr lang="ar-SA" sz="2400" b="1"/>
              <a:t> </a:t>
            </a:r>
            <a:r>
              <a:rPr lang="en-US" sz="2400" b="1">
                <a:solidFill>
                  <a:srgbClr val="FF0000"/>
                </a:solidFill>
              </a:rPr>
              <a:t>BMI</a:t>
            </a:r>
            <a:r>
              <a:rPr lang="ar-SA" sz="2400" b="1"/>
              <a:t> </a:t>
            </a:r>
            <a:r>
              <a:rPr lang="fa-IR" sz="2400" b="1"/>
              <a:t>است و مهمتر</a:t>
            </a:r>
            <a:r>
              <a:rPr lang="ar-SA" sz="2400" b="1"/>
              <a:t>ی</a:t>
            </a:r>
            <a:r>
              <a:rPr lang="fa-IR" sz="2400" b="1"/>
              <a:t>ن </a:t>
            </a:r>
            <a:r>
              <a:rPr lang="ar-SA" sz="2400" b="1"/>
              <a:t>عامل </a:t>
            </a:r>
            <a:r>
              <a:rPr lang="fa-IR" sz="2400" b="1"/>
              <a:t>افزا</a:t>
            </a:r>
            <a:r>
              <a:rPr lang="ar-SA" sz="2400" b="1"/>
              <a:t>ی</a:t>
            </a:r>
            <a:r>
              <a:rPr lang="fa-IR" sz="2400" b="1"/>
              <a:t>ش </a:t>
            </a:r>
            <a:r>
              <a:rPr lang="en-US" sz="2400" b="1"/>
              <a:t>BMI</a:t>
            </a:r>
            <a:r>
              <a:rPr lang="ar-SA" sz="2400" b="1"/>
              <a:t> چربی اضافی </a:t>
            </a:r>
            <a:r>
              <a:rPr lang="fa-IR" sz="2400" b="1"/>
              <a:t>بدن است. در بزرگسالان داشتن </a:t>
            </a:r>
            <a:r>
              <a:rPr lang="en-US" sz="2400" b="1"/>
              <a:t>BMI</a:t>
            </a:r>
            <a:r>
              <a:rPr lang="fa-IR" sz="2400" b="1"/>
              <a:t> كمتر از </a:t>
            </a:r>
            <a:r>
              <a:rPr lang="en-US" sz="2400" b="1"/>
              <a:t>18</a:t>
            </a:r>
            <a:r>
              <a:rPr lang="fa-IR" sz="2400" b="1"/>
              <a:t> را لاغر</a:t>
            </a:r>
            <a:r>
              <a:rPr lang="ar-SA" sz="2400" b="1"/>
              <a:t>ی</a:t>
            </a:r>
            <a:r>
              <a:rPr lang="fa-IR" sz="2400" b="1"/>
              <a:t>، ب</a:t>
            </a:r>
            <a:r>
              <a:rPr lang="ar-SA" sz="2400" b="1"/>
              <a:t>ی</a:t>
            </a:r>
            <a:r>
              <a:rPr lang="fa-IR" sz="2400" b="1"/>
              <a:t>ش از </a:t>
            </a:r>
            <a:r>
              <a:rPr lang="ar-SA" sz="2400" b="1"/>
              <a:t>٢٥</a:t>
            </a:r>
            <a:r>
              <a:rPr lang="fa-IR" sz="2400" b="1"/>
              <a:t> را اضافه وزن‏، و ب</a:t>
            </a:r>
            <a:r>
              <a:rPr lang="ar-SA" sz="2400" b="1"/>
              <a:t>ی</a:t>
            </a:r>
            <a:r>
              <a:rPr lang="fa-IR" sz="2400" b="1"/>
              <a:t>ش از </a:t>
            </a:r>
            <a:r>
              <a:rPr lang="ar-SA" sz="2400" b="1"/>
              <a:t>٣٠</a:t>
            </a:r>
            <a:r>
              <a:rPr lang="fa-IR" sz="2400" b="1"/>
              <a:t> را چاق</a:t>
            </a:r>
            <a:r>
              <a:rPr lang="ar-SA" sz="2400" b="1"/>
              <a:t>ی</a:t>
            </a:r>
            <a:r>
              <a:rPr lang="fa-IR" sz="2400" b="1"/>
              <a:t> محسوب م</a:t>
            </a:r>
            <a:r>
              <a:rPr lang="ar-SA" sz="2400" b="1"/>
              <a:t>ی</a:t>
            </a:r>
            <a:r>
              <a:rPr lang="fa-IR" sz="2400" b="1"/>
              <a:t> كنند. در كودكان </a:t>
            </a:r>
            <a:r>
              <a:rPr lang="fa-IR" sz="2400" b="1">
                <a:solidFill>
                  <a:srgbClr val="FA8214"/>
                </a:solidFill>
              </a:rPr>
              <a:t>استانداردها</a:t>
            </a:r>
            <a:r>
              <a:rPr lang="ar-SA" sz="2400" b="1">
                <a:solidFill>
                  <a:srgbClr val="FA8214"/>
                </a:solidFill>
              </a:rPr>
              <a:t>ی</a:t>
            </a:r>
            <a:r>
              <a:rPr lang="fa-IR" sz="2400" b="1">
                <a:solidFill>
                  <a:srgbClr val="FA8214"/>
                </a:solidFill>
              </a:rPr>
              <a:t> مختلف</a:t>
            </a:r>
            <a:r>
              <a:rPr lang="fa-IR" sz="2400" b="1"/>
              <a:t> برا</a:t>
            </a:r>
            <a:r>
              <a:rPr lang="ar-SA" sz="2400" b="1"/>
              <a:t>ی</a:t>
            </a:r>
            <a:r>
              <a:rPr lang="fa-IR" sz="2400" b="1"/>
              <a:t> تع</a:t>
            </a:r>
            <a:r>
              <a:rPr lang="ar-SA" sz="2400" b="1"/>
              <a:t>یی</a:t>
            </a:r>
            <a:r>
              <a:rPr lang="fa-IR" sz="2400" b="1"/>
              <a:t>ن وضع تغذ</a:t>
            </a:r>
            <a:r>
              <a:rPr lang="ar-SA" sz="2400" b="1"/>
              <a:t>ی</a:t>
            </a:r>
            <a:r>
              <a:rPr lang="fa-IR" sz="2400" b="1"/>
              <a:t>ه بر اساس </a:t>
            </a:r>
            <a:r>
              <a:rPr lang="en-US" sz="2400" b="1"/>
              <a:t>BMI</a:t>
            </a:r>
            <a:r>
              <a:rPr lang="fa-IR" sz="2400" b="1"/>
              <a:t> وجود دارد.</a:t>
            </a:r>
            <a:endParaRPr lang="en-US" sz="24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85474"/>
                                        </p:tgtEl>
                                        <p:attrNameLst>
                                          <p:attrName>style.visibility</p:attrName>
                                        </p:attrNameLst>
                                      </p:cBhvr>
                                      <p:to>
                                        <p:strVal val="visible"/>
                                      </p:to>
                                    </p:set>
                                    <p:animEffect transition="in" filter="fade">
                                      <p:cBhvr>
                                        <p:cTn id="7" dur="2000"/>
                                        <p:tgtEl>
                                          <p:spTgt spid="13854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85475">
                                            <p:txEl>
                                              <p:pRg st="0" end="0"/>
                                            </p:txEl>
                                          </p:spTgt>
                                        </p:tgtEl>
                                        <p:attrNameLst>
                                          <p:attrName>style.visibility</p:attrName>
                                        </p:attrNameLst>
                                      </p:cBhvr>
                                      <p:to>
                                        <p:strVal val="visible"/>
                                      </p:to>
                                    </p:set>
                                    <p:animEffect transition="in" filter="fade">
                                      <p:cBhvr>
                                        <p:cTn id="12" dur="2000"/>
                                        <p:tgtEl>
                                          <p:spTgt spid="138547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85475">
                                            <p:txEl>
                                              <p:pRg st="3" end="3"/>
                                            </p:txEl>
                                          </p:spTgt>
                                        </p:tgtEl>
                                        <p:attrNameLst>
                                          <p:attrName>style.visibility</p:attrName>
                                        </p:attrNameLst>
                                      </p:cBhvr>
                                      <p:to>
                                        <p:strVal val="visible"/>
                                      </p:to>
                                    </p:set>
                                    <p:animEffect transition="in" filter="fade">
                                      <p:cBhvr>
                                        <p:cTn id="17" dur="2000"/>
                                        <p:tgtEl>
                                          <p:spTgt spid="138547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85475">
                                            <p:txEl>
                                              <p:pRg st="6" end="6"/>
                                            </p:txEl>
                                          </p:spTgt>
                                        </p:tgtEl>
                                        <p:attrNameLst>
                                          <p:attrName>style.visibility</p:attrName>
                                        </p:attrNameLst>
                                      </p:cBhvr>
                                      <p:to>
                                        <p:strVal val="visible"/>
                                      </p:to>
                                    </p:set>
                                    <p:animEffect transition="in" filter="fade">
                                      <p:cBhvr>
                                        <p:cTn id="22" dur="2000"/>
                                        <p:tgtEl>
                                          <p:spTgt spid="138547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5474" grpId="0"/>
      <p:bldP spid="138547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a:xfrm>
            <a:off x="323850" y="277813"/>
            <a:ext cx="8362950" cy="1143000"/>
          </a:xfrm>
        </p:spPr>
        <p:txBody>
          <a:bodyPr/>
          <a:lstStyle/>
          <a:p>
            <a:pPr algn="r"/>
            <a:r>
              <a:rPr lang="fa-IR" sz="4200" b="1"/>
              <a:t>شاخص های ارزیابی سلامت جسمانی کودکان</a:t>
            </a:r>
            <a:endParaRPr lang="en-US" sz="4200" b="1"/>
          </a:p>
        </p:txBody>
      </p:sp>
      <p:sp>
        <p:nvSpPr>
          <p:cNvPr id="192515" name="Rectangle 3"/>
          <p:cNvSpPr>
            <a:spLocks noGrp="1" noChangeArrowheads="1"/>
          </p:cNvSpPr>
          <p:nvPr>
            <p:ph type="body" idx="1"/>
          </p:nvPr>
        </p:nvSpPr>
        <p:spPr/>
        <p:txBody>
          <a:bodyPr/>
          <a:lstStyle/>
          <a:p>
            <a:pPr>
              <a:buFontTx/>
              <a:buNone/>
            </a:pPr>
            <a:endParaRPr lang="fa-IR" sz="2400"/>
          </a:p>
          <a:p>
            <a:endParaRPr lang="fa-IR" sz="2400"/>
          </a:p>
          <a:p>
            <a:r>
              <a:rPr lang="fa-IR" b="1"/>
              <a:t>شاخص وزن به سن (کم وزنی)</a:t>
            </a:r>
            <a:r>
              <a:rPr lang="en-US" b="1"/>
              <a:t>underweight                                 </a:t>
            </a:r>
          </a:p>
          <a:p>
            <a:r>
              <a:rPr lang="fa-IR" b="1"/>
              <a:t>شاخص قد به سن</a:t>
            </a:r>
            <a:r>
              <a:rPr lang="en-US" b="1"/>
              <a:t> </a:t>
            </a:r>
            <a:r>
              <a:rPr lang="fa-IR" b="1"/>
              <a:t>(کوتاه قدی)            </a:t>
            </a:r>
            <a:r>
              <a:rPr lang="en-US" b="1"/>
              <a:t>stunting                                    </a:t>
            </a:r>
          </a:p>
          <a:p>
            <a:r>
              <a:rPr lang="fa-IR" b="1"/>
              <a:t>نمایه توده بدنی (نسبت وزن به کیلوگرم به مجذور قد به متر)         </a:t>
            </a:r>
            <a:r>
              <a:rPr lang="en-US" b="1"/>
              <a:t>BMI</a:t>
            </a:r>
            <a:endParaRPr lang="en-US" sz="2400"/>
          </a:p>
          <a:p>
            <a:r>
              <a:rPr lang="en-US" sz="240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92514"/>
                                        </p:tgtEl>
                                        <p:attrNameLst>
                                          <p:attrName>style.visibility</p:attrName>
                                        </p:attrNameLst>
                                      </p:cBhvr>
                                      <p:to>
                                        <p:strVal val="visible"/>
                                      </p:to>
                                    </p:set>
                                    <p:animEffect transition="in" filter="box(in)">
                                      <p:cBhvr>
                                        <p:cTn id="7" dur="500"/>
                                        <p:tgtEl>
                                          <p:spTgt spid="1925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92515">
                                            <p:txEl>
                                              <p:pRg st="2" end="2"/>
                                            </p:txEl>
                                          </p:spTgt>
                                        </p:tgtEl>
                                        <p:attrNameLst>
                                          <p:attrName>style.visibility</p:attrName>
                                        </p:attrNameLst>
                                      </p:cBhvr>
                                      <p:to>
                                        <p:strVal val="visible"/>
                                      </p:to>
                                    </p:set>
                                    <p:anim calcmode="lin" valueType="num">
                                      <p:cBhvr additive="base">
                                        <p:cTn id="12" dur="500" fill="hold"/>
                                        <p:tgtEl>
                                          <p:spTgt spid="192515">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925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92515">
                                            <p:txEl>
                                              <p:pRg st="3" end="3"/>
                                            </p:txEl>
                                          </p:spTgt>
                                        </p:tgtEl>
                                        <p:attrNameLst>
                                          <p:attrName>style.visibility</p:attrName>
                                        </p:attrNameLst>
                                      </p:cBhvr>
                                      <p:to>
                                        <p:strVal val="visible"/>
                                      </p:to>
                                    </p:set>
                                    <p:anim calcmode="lin" valueType="num">
                                      <p:cBhvr additive="base">
                                        <p:cTn id="18" dur="500" fill="hold"/>
                                        <p:tgtEl>
                                          <p:spTgt spid="192515">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9251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92515">
                                            <p:txEl>
                                              <p:pRg st="4" end="4"/>
                                            </p:txEl>
                                          </p:spTgt>
                                        </p:tgtEl>
                                        <p:attrNameLst>
                                          <p:attrName>style.visibility</p:attrName>
                                        </p:attrNameLst>
                                      </p:cBhvr>
                                      <p:to>
                                        <p:strVal val="visible"/>
                                      </p:to>
                                    </p:set>
                                    <p:anim calcmode="lin" valueType="num">
                                      <p:cBhvr additive="base">
                                        <p:cTn id="24" dur="500" fill="hold"/>
                                        <p:tgtEl>
                                          <p:spTgt spid="192515">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9251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92515">
                                            <p:txEl>
                                              <p:pRg st="5" end="5"/>
                                            </p:txEl>
                                          </p:spTgt>
                                        </p:tgtEl>
                                        <p:attrNameLst>
                                          <p:attrName>style.visibility</p:attrName>
                                        </p:attrNameLst>
                                      </p:cBhvr>
                                      <p:to>
                                        <p:strVal val="visible"/>
                                      </p:to>
                                    </p:set>
                                    <p:anim calcmode="lin" valueType="num">
                                      <p:cBhvr additive="base">
                                        <p:cTn id="30" dur="500" fill="hold"/>
                                        <p:tgtEl>
                                          <p:spTgt spid="192515">
                                            <p:txEl>
                                              <p:pRg st="5" end="5"/>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9251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14" grpId="0"/>
      <p:bldP spid="19251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a:xfrm>
            <a:off x="381000" y="228600"/>
            <a:ext cx="8610600" cy="1143000"/>
          </a:xfrm>
        </p:spPr>
        <p:txBody>
          <a:bodyPr/>
          <a:lstStyle/>
          <a:p>
            <a:r>
              <a:rPr lang="fa-IR" sz="3600" b="1"/>
              <a:t>موارد اختلال در ارزیابی سلامت جسمانی دانش آموزان</a:t>
            </a:r>
            <a:endParaRPr lang="en-US" sz="3600" b="1"/>
          </a:p>
        </p:txBody>
      </p:sp>
      <p:sp>
        <p:nvSpPr>
          <p:cNvPr id="193539" name="Rectangle 3"/>
          <p:cNvSpPr>
            <a:spLocks noGrp="1" noChangeArrowheads="1"/>
          </p:cNvSpPr>
          <p:nvPr>
            <p:ph type="body" idx="1"/>
          </p:nvPr>
        </p:nvSpPr>
        <p:spPr/>
        <p:txBody>
          <a:bodyPr/>
          <a:lstStyle/>
          <a:p>
            <a:pPr marL="990600" lvl="1" indent="-533400">
              <a:lnSpc>
                <a:spcPct val="90000"/>
              </a:lnSpc>
              <a:buFontTx/>
              <a:buNone/>
            </a:pPr>
            <a:r>
              <a:rPr lang="fa-IR" b="1"/>
              <a:t>1-زیر صدک 3 نمودار قد به سن (کوتاه قدی) </a:t>
            </a:r>
          </a:p>
          <a:p>
            <a:pPr marL="990600" lvl="1" indent="-533400">
              <a:lnSpc>
                <a:spcPct val="90000"/>
              </a:lnSpc>
              <a:buFontTx/>
              <a:buNone/>
            </a:pPr>
            <a:r>
              <a:rPr lang="fa-IR" b="1"/>
              <a:t>2-بالای صدک 97 نمودار قد به سن</a:t>
            </a:r>
          </a:p>
          <a:p>
            <a:pPr marL="990600" lvl="1" indent="-533400">
              <a:lnSpc>
                <a:spcPct val="90000"/>
              </a:lnSpc>
              <a:buFontTx/>
              <a:buNone/>
            </a:pPr>
            <a:endParaRPr lang="en-US" b="1"/>
          </a:p>
          <a:p>
            <a:pPr marL="990600" lvl="1" indent="-533400">
              <a:lnSpc>
                <a:spcPct val="90000"/>
              </a:lnSpc>
              <a:buFontTx/>
              <a:buNone/>
            </a:pPr>
            <a:endParaRPr lang="en-US" b="1"/>
          </a:p>
          <a:p>
            <a:pPr marL="990600" lvl="1" indent="-533400">
              <a:lnSpc>
                <a:spcPct val="90000"/>
              </a:lnSpc>
              <a:buFontTx/>
              <a:buNone/>
            </a:pPr>
            <a:endParaRPr lang="fa-IR" b="1"/>
          </a:p>
          <a:p>
            <a:pPr marL="990600" lvl="1" indent="-533400">
              <a:lnSpc>
                <a:spcPct val="90000"/>
              </a:lnSpc>
              <a:buFontTx/>
              <a:buNone/>
            </a:pPr>
            <a:r>
              <a:rPr lang="fa-IR" b="1"/>
              <a:t>3-زیر صدک 5 نمودار </a:t>
            </a:r>
            <a:r>
              <a:rPr lang="en-US" b="1"/>
              <a:t>BMI </a:t>
            </a:r>
            <a:r>
              <a:rPr lang="fa-IR" b="1"/>
              <a:t> (لاغری)</a:t>
            </a:r>
            <a:endParaRPr lang="en-US" b="1"/>
          </a:p>
          <a:p>
            <a:pPr marL="990600" lvl="1" indent="-533400">
              <a:lnSpc>
                <a:spcPct val="90000"/>
              </a:lnSpc>
              <a:buFontTx/>
              <a:buNone/>
            </a:pPr>
            <a:r>
              <a:rPr lang="fa-IR" b="1"/>
              <a:t>4-بین صدک 85-95 نمودار </a:t>
            </a:r>
            <a:r>
              <a:rPr lang="en-US" b="1"/>
              <a:t>BMI</a:t>
            </a:r>
            <a:r>
              <a:rPr lang="fa-IR" b="1"/>
              <a:t> (اضافه وزن)</a:t>
            </a:r>
            <a:endParaRPr lang="en-US" b="1"/>
          </a:p>
          <a:p>
            <a:pPr marL="990600" lvl="1" indent="-533400">
              <a:lnSpc>
                <a:spcPct val="90000"/>
              </a:lnSpc>
              <a:buFontTx/>
              <a:buNone/>
            </a:pPr>
            <a:r>
              <a:rPr lang="fa-IR" b="1"/>
              <a:t>5-بالای صدک 95 نمودار </a:t>
            </a:r>
            <a:r>
              <a:rPr lang="en-US" b="1"/>
              <a:t>BMI</a:t>
            </a:r>
            <a:r>
              <a:rPr lang="fa-IR" b="1"/>
              <a:t> (چاقی)</a:t>
            </a:r>
            <a:endParaRPr lang="en-US" b="1"/>
          </a:p>
          <a:p>
            <a:pPr marL="990600" lvl="1" indent="-533400">
              <a:lnSpc>
                <a:spcPct val="90000"/>
              </a:lnSpc>
              <a:buFontTx/>
              <a:buNone/>
            </a:pPr>
            <a:r>
              <a:rPr lang="en-US" b="1"/>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3538"/>
                                        </p:tgtEl>
                                        <p:attrNameLst>
                                          <p:attrName>style.visibility</p:attrName>
                                        </p:attrNameLst>
                                      </p:cBhvr>
                                      <p:to>
                                        <p:strVal val="visible"/>
                                      </p:to>
                                    </p:set>
                                    <p:animEffect transition="in" filter="blinds(horizontal)">
                                      <p:cBhvr>
                                        <p:cTn id="7" dur="500"/>
                                        <p:tgtEl>
                                          <p:spTgt spid="193538"/>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93539">
                                            <p:txEl>
                                              <p:pRg st="0" end="0"/>
                                            </p:txEl>
                                          </p:spTgt>
                                        </p:tgtEl>
                                        <p:attrNameLst>
                                          <p:attrName>style.visibility</p:attrName>
                                        </p:attrNameLst>
                                      </p:cBhvr>
                                      <p:to>
                                        <p:strVal val="visible"/>
                                      </p:to>
                                    </p:set>
                                    <p:anim to="" calcmode="lin" valueType="num">
                                      <p:cBhvr>
                                        <p:cTn id="12" dur="1" fill="hold"/>
                                        <p:tgtEl>
                                          <p:spTgt spid="193539">
                                            <p:txEl>
                                              <p:pRg st="0" end="0"/>
                                            </p:txEl>
                                          </p:spTgt>
                                        </p:tgtEl>
                                        <p:attrNameLst>
                                          <p:attrName/>
                                        </p:attrNameLst>
                                      </p:cBhvr>
                                    </p:anim>
                                  </p:childTnLst>
                                </p:cTn>
                              </p:par>
                              <p:par>
                                <p:cTn id="13" presetID="24" presetClass="entr" presetSubtype="0" fill="hold" grpId="0" nodeType="withEffect">
                                  <p:stCondLst>
                                    <p:cond delay="0"/>
                                  </p:stCondLst>
                                  <p:childTnLst>
                                    <p:set>
                                      <p:cBhvr>
                                        <p:cTn id="14" dur="1" fill="hold">
                                          <p:stCondLst>
                                            <p:cond delay="0"/>
                                          </p:stCondLst>
                                        </p:cTn>
                                        <p:tgtEl>
                                          <p:spTgt spid="193539">
                                            <p:txEl>
                                              <p:pRg st="1" end="1"/>
                                            </p:txEl>
                                          </p:spTgt>
                                        </p:tgtEl>
                                        <p:attrNameLst>
                                          <p:attrName>style.visibility</p:attrName>
                                        </p:attrNameLst>
                                      </p:cBhvr>
                                      <p:to>
                                        <p:strVal val="visible"/>
                                      </p:to>
                                    </p:set>
                                    <p:anim to="" calcmode="lin" valueType="num">
                                      <p:cBhvr>
                                        <p:cTn id="15" dur="1" fill="hold"/>
                                        <p:tgtEl>
                                          <p:spTgt spid="193539">
                                            <p:txEl>
                                              <p:pRg st="1" end="1"/>
                                            </p:txEl>
                                          </p:spTgt>
                                        </p:tgtEl>
                                        <p:attrNameLst>
                                          <p:attrName/>
                                        </p:attrNameLst>
                                      </p:cBhvr>
                                    </p:anim>
                                  </p:childTnLst>
                                </p:cTn>
                              </p:par>
                              <p:par>
                                <p:cTn id="16" presetID="24" presetClass="entr" presetSubtype="0" fill="hold" grpId="0" nodeType="withEffect">
                                  <p:stCondLst>
                                    <p:cond delay="0"/>
                                  </p:stCondLst>
                                  <p:childTnLst>
                                    <p:set>
                                      <p:cBhvr>
                                        <p:cTn id="17" dur="1" fill="hold">
                                          <p:stCondLst>
                                            <p:cond delay="0"/>
                                          </p:stCondLst>
                                        </p:cTn>
                                        <p:tgtEl>
                                          <p:spTgt spid="193539">
                                            <p:txEl>
                                              <p:pRg st="5" end="5"/>
                                            </p:txEl>
                                          </p:spTgt>
                                        </p:tgtEl>
                                        <p:attrNameLst>
                                          <p:attrName>style.visibility</p:attrName>
                                        </p:attrNameLst>
                                      </p:cBhvr>
                                      <p:to>
                                        <p:strVal val="visible"/>
                                      </p:to>
                                    </p:set>
                                    <p:anim to="" calcmode="lin" valueType="num">
                                      <p:cBhvr>
                                        <p:cTn id="18" dur="1" fill="hold"/>
                                        <p:tgtEl>
                                          <p:spTgt spid="193539">
                                            <p:txEl>
                                              <p:pRg st="5" end="5"/>
                                            </p:txEl>
                                          </p:spTgt>
                                        </p:tgtEl>
                                        <p:attrNameLst>
                                          <p:attrName/>
                                        </p:attrNameLst>
                                      </p:cBhvr>
                                    </p:anim>
                                  </p:childTnLst>
                                </p:cTn>
                              </p:par>
                              <p:par>
                                <p:cTn id="19" presetID="24" presetClass="entr" presetSubtype="0" fill="hold" grpId="0" nodeType="withEffect">
                                  <p:stCondLst>
                                    <p:cond delay="0"/>
                                  </p:stCondLst>
                                  <p:childTnLst>
                                    <p:set>
                                      <p:cBhvr>
                                        <p:cTn id="20" dur="1" fill="hold">
                                          <p:stCondLst>
                                            <p:cond delay="0"/>
                                          </p:stCondLst>
                                        </p:cTn>
                                        <p:tgtEl>
                                          <p:spTgt spid="193539">
                                            <p:txEl>
                                              <p:pRg st="6" end="6"/>
                                            </p:txEl>
                                          </p:spTgt>
                                        </p:tgtEl>
                                        <p:attrNameLst>
                                          <p:attrName>style.visibility</p:attrName>
                                        </p:attrNameLst>
                                      </p:cBhvr>
                                      <p:to>
                                        <p:strVal val="visible"/>
                                      </p:to>
                                    </p:set>
                                    <p:anim to="" calcmode="lin" valueType="num">
                                      <p:cBhvr>
                                        <p:cTn id="21" dur="1" fill="hold"/>
                                        <p:tgtEl>
                                          <p:spTgt spid="193539">
                                            <p:txEl>
                                              <p:pRg st="6" end="6"/>
                                            </p:txEl>
                                          </p:spTgt>
                                        </p:tgtEl>
                                        <p:attrNameLst>
                                          <p:attrName/>
                                        </p:attrNameLst>
                                      </p:cBhvr>
                                    </p:anim>
                                  </p:childTnLst>
                                </p:cTn>
                              </p:par>
                              <p:par>
                                <p:cTn id="22" presetID="24" presetClass="entr" presetSubtype="0" fill="hold" grpId="0" nodeType="withEffect">
                                  <p:stCondLst>
                                    <p:cond delay="0"/>
                                  </p:stCondLst>
                                  <p:childTnLst>
                                    <p:set>
                                      <p:cBhvr>
                                        <p:cTn id="23" dur="1" fill="hold">
                                          <p:stCondLst>
                                            <p:cond delay="0"/>
                                          </p:stCondLst>
                                        </p:cTn>
                                        <p:tgtEl>
                                          <p:spTgt spid="193539">
                                            <p:txEl>
                                              <p:pRg st="7" end="7"/>
                                            </p:txEl>
                                          </p:spTgt>
                                        </p:tgtEl>
                                        <p:attrNameLst>
                                          <p:attrName>style.visibility</p:attrName>
                                        </p:attrNameLst>
                                      </p:cBhvr>
                                      <p:to>
                                        <p:strVal val="visible"/>
                                      </p:to>
                                    </p:set>
                                    <p:anim to="" calcmode="lin" valueType="num">
                                      <p:cBhvr>
                                        <p:cTn id="24" dur="1" fill="hold"/>
                                        <p:tgtEl>
                                          <p:spTgt spid="193539">
                                            <p:txEl>
                                              <p:pRg st="7" end="7"/>
                                            </p:txEl>
                                          </p:spTgt>
                                        </p:tgtEl>
                                        <p:attrNameLst>
                                          <p:attrName/>
                                        </p:attrNameLst>
                                      </p:cBhvr>
                                    </p:anim>
                                  </p:childTnLst>
                                </p:cTn>
                              </p:par>
                              <p:par>
                                <p:cTn id="25" presetID="24" presetClass="entr" presetSubtype="0" fill="hold" grpId="0" nodeType="withEffect">
                                  <p:stCondLst>
                                    <p:cond delay="0"/>
                                  </p:stCondLst>
                                  <p:childTnLst>
                                    <p:set>
                                      <p:cBhvr>
                                        <p:cTn id="26" dur="1" fill="hold">
                                          <p:stCondLst>
                                            <p:cond delay="0"/>
                                          </p:stCondLst>
                                        </p:cTn>
                                        <p:tgtEl>
                                          <p:spTgt spid="193539">
                                            <p:txEl>
                                              <p:pRg st="8" end="8"/>
                                            </p:txEl>
                                          </p:spTgt>
                                        </p:tgtEl>
                                        <p:attrNameLst>
                                          <p:attrName>style.visibility</p:attrName>
                                        </p:attrNameLst>
                                      </p:cBhvr>
                                      <p:to>
                                        <p:strVal val="visible"/>
                                      </p:to>
                                    </p:set>
                                    <p:anim to="" calcmode="lin" valueType="num">
                                      <p:cBhvr>
                                        <p:cTn id="27" dur="1" fill="hold"/>
                                        <p:tgtEl>
                                          <p:spTgt spid="193539">
                                            <p:txEl>
                                              <p:pRg st="8" end="8"/>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38" grpId="0"/>
      <p:bldP spid="193539"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le 1"/>
          <p:cNvSpPr>
            <a:spLocks noGrp="1"/>
          </p:cNvSpPr>
          <p:nvPr>
            <p:ph type="title" idx="4294967295"/>
          </p:nvPr>
        </p:nvSpPr>
        <p:spPr/>
        <p:txBody>
          <a:bodyPr/>
          <a:lstStyle/>
          <a:p>
            <a:r>
              <a:rPr lang="fa-IR" sz="3800" b="1">
                <a:solidFill>
                  <a:srgbClr val="F2F206"/>
                </a:solidFill>
              </a:rPr>
              <a:t>تغ</a:t>
            </a:r>
            <a:r>
              <a:rPr lang="ar-SA" sz="3800" b="1">
                <a:solidFill>
                  <a:srgbClr val="F2F206"/>
                </a:solidFill>
              </a:rPr>
              <a:t>یی</a:t>
            </a:r>
            <a:r>
              <a:rPr lang="fa-IR" sz="3800" b="1">
                <a:solidFill>
                  <a:srgbClr val="F2F206"/>
                </a:solidFill>
              </a:rPr>
              <a:t>رات </a:t>
            </a:r>
            <a:r>
              <a:rPr lang="en-US" sz="3800" b="1">
                <a:solidFill>
                  <a:srgbClr val="F2F206"/>
                </a:solidFill>
              </a:rPr>
              <a:t>BMI</a:t>
            </a:r>
            <a:r>
              <a:rPr lang="fa-IR" sz="3800" b="1">
                <a:solidFill>
                  <a:srgbClr val="F2F206"/>
                </a:solidFill>
              </a:rPr>
              <a:t> کودکان با افزا</a:t>
            </a:r>
            <a:r>
              <a:rPr lang="ar-SA" sz="3800" b="1">
                <a:solidFill>
                  <a:srgbClr val="F2F206"/>
                </a:solidFill>
              </a:rPr>
              <a:t>ی</a:t>
            </a:r>
            <a:r>
              <a:rPr lang="fa-IR" sz="3800" b="1">
                <a:solidFill>
                  <a:srgbClr val="F2F206"/>
                </a:solidFill>
              </a:rPr>
              <a:t>ش سن</a:t>
            </a:r>
          </a:p>
        </p:txBody>
      </p:sp>
      <p:sp>
        <p:nvSpPr>
          <p:cNvPr id="140291" name="Content Placeholder 2"/>
          <p:cNvSpPr>
            <a:spLocks noGrp="1"/>
          </p:cNvSpPr>
          <p:nvPr>
            <p:ph idx="4294967295"/>
          </p:nvPr>
        </p:nvSpPr>
        <p:spPr>
          <a:xfrm>
            <a:off x="457200" y="1600200"/>
            <a:ext cx="8229600" cy="4852988"/>
          </a:xfrm>
        </p:spPr>
        <p:txBody>
          <a:bodyPr/>
          <a:lstStyle/>
          <a:p>
            <a:r>
              <a:rPr lang="fa-IR" sz="2800" b="1"/>
              <a:t>تغ</a:t>
            </a:r>
            <a:r>
              <a:rPr lang="ar-SA" sz="2800" b="1"/>
              <a:t>یی</a:t>
            </a:r>
            <a:r>
              <a:rPr lang="fa-IR" sz="2800" b="1"/>
              <a:t>رات </a:t>
            </a:r>
            <a:r>
              <a:rPr lang="en-US" sz="2800" b="1"/>
              <a:t>BMI</a:t>
            </a:r>
            <a:r>
              <a:rPr lang="fa-IR" sz="2800" b="1"/>
              <a:t> همراه با سن برا</a:t>
            </a:r>
            <a:r>
              <a:rPr lang="ar-SA" sz="2800" b="1"/>
              <a:t>ی</a:t>
            </a:r>
            <a:r>
              <a:rPr lang="fa-IR" sz="2800" b="1"/>
              <a:t> هر دو جنس شب</a:t>
            </a:r>
            <a:r>
              <a:rPr lang="ar-SA" sz="2800" b="1"/>
              <a:t>ی</a:t>
            </a:r>
            <a:r>
              <a:rPr lang="fa-IR" sz="2800" b="1"/>
              <a:t>ه است. </a:t>
            </a:r>
            <a:r>
              <a:rPr lang="en-US" sz="2800" b="1"/>
              <a:t>BMI</a:t>
            </a:r>
            <a:r>
              <a:rPr lang="fa-IR" sz="2800" b="1"/>
              <a:t> ب</a:t>
            </a:r>
            <a:r>
              <a:rPr lang="ar-SA" sz="2800" b="1"/>
              <a:t>ی</a:t>
            </a:r>
            <a:r>
              <a:rPr lang="fa-IR" sz="2800" b="1"/>
              <a:t>ن زمان تولد تا </a:t>
            </a:r>
            <a:r>
              <a:rPr lang="ar-SA" sz="2800" b="1"/>
              <a:t>٩</a:t>
            </a:r>
            <a:r>
              <a:rPr lang="fa-IR" sz="2800" b="1"/>
              <a:t> ماهگ</a:t>
            </a:r>
            <a:r>
              <a:rPr lang="ar-SA" sz="2800" b="1"/>
              <a:t>ی</a:t>
            </a:r>
            <a:r>
              <a:rPr lang="fa-IR" sz="2800" b="1"/>
              <a:t> بالا م</a:t>
            </a:r>
            <a:r>
              <a:rPr lang="ar-SA" sz="2800" b="1"/>
              <a:t>ی</a:t>
            </a:r>
            <a:r>
              <a:rPr lang="fa-IR" sz="2800" b="1"/>
              <a:t> رود و سپس كاهش م</a:t>
            </a:r>
            <a:r>
              <a:rPr lang="ar-SA" sz="2800" b="1"/>
              <a:t>ی</a:t>
            </a:r>
            <a:r>
              <a:rPr lang="fa-IR" sz="2800" b="1"/>
              <a:t> </a:t>
            </a:r>
            <a:r>
              <a:rPr lang="ar-SA" sz="2800" b="1"/>
              <a:t>ی</a:t>
            </a:r>
            <a:r>
              <a:rPr lang="fa-IR" sz="2800" b="1"/>
              <a:t>ابد و تقر</a:t>
            </a:r>
            <a:r>
              <a:rPr lang="ar-SA" sz="2800" b="1"/>
              <a:t>ی</a:t>
            </a:r>
            <a:r>
              <a:rPr lang="fa-IR" sz="2800" b="1"/>
              <a:t>با" در </a:t>
            </a:r>
            <a:r>
              <a:rPr lang="ar-SA" sz="2800" b="1"/>
              <a:t>٥</a:t>
            </a:r>
            <a:r>
              <a:rPr lang="fa-IR" sz="2800" b="1"/>
              <a:t>-</a:t>
            </a:r>
            <a:r>
              <a:rPr lang="ar-SA" sz="2800" b="1"/>
              <a:t>٤</a:t>
            </a:r>
            <a:r>
              <a:rPr lang="fa-IR" sz="2800" b="1"/>
              <a:t> سالگ</a:t>
            </a:r>
            <a:r>
              <a:rPr lang="ar-SA" sz="2800" b="1"/>
              <a:t>ی</a:t>
            </a:r>
            <a:r>
              <a:rPr lang="fa-IR" sz="2800" b="1"/>
              <a:t> به پا</a:t>
            </a:r>
            <a:r>
              <a:rPr lang="ar-SA" sz="2800" b="1"/>
              <a:t>یی</a:t>
            </a:r>
            <a:r>
              <a:rPr lang="fa-IR" sz="2800" b="1"/>
              <a:t>ن تر</a:t>
            </a:r>
            <a:r>
              <a:rPr lang="ar-SA" sz="2800" b="1"/>
              <a:t>ی</a:t>
            </a:r>
            <a:r>
              <a:rPr lang="fa-IR" sz="2800" b="1"/>
              <a:t>ن حد م</a:t>
            </a:r>
            <a:r>
              <a:rPr lang="ar-SA" sz="2800" b="1"/>
              <a:t>ی</a:t>
            </a:r>
            <a:r>
              <a:rPr lang="fa-IR" sz="2800" b="1"/>
              <a:t> رسد.</a:t>
            </a:r>
            <a:endParaRPr lang="en-US" sz="2800" b="1"/>
          </a:p>
          <a:p>
            <a:endParaRPr lang="fa-IR" sz="1600" b="1"/>
          </a:p>
          <a:p>
            <a:r>
              <a:rPr lang="fa-IR" sz="2800" b="1"/>
              <a:t>سپس </a:t>
            </a:r>
            <a:r>
              <a:rPr lang="en-US" sz="2800" b="1"/>
              <a:t>BMI</a:t>
            </a:r>
            <a:r>
              <a:rPr lang="fa-IR" sz="2800" b="1"/>
              <a:t> در ا</a:t>
            </a:r>
            <a:r>
              <a:rPr lang="ar-SA" sz="2800" b="1"/>
              <a:t>ی</a:t>
            </a:r>
            <a:r>
              <a:rPr lang="fa-IR" sz="2800" b="1"/>
              <a:t>ن زمان دوباره بالا م</a:t>
            </a:r>
            <a:r>
              <a:rPr lang="ar-SA" sz="2800" b="1"/>
              <a:t>ی</a:t>
            </a:r>
            <a:r>
              <a:rPr lang="fa-IR" sz="2800" b="1"/>
              <a:t> رود.</a:t>
            </a:r>
          </a:p>
          <a:p>
            <a:endParaRPr lang="en-US" sz="1600" b="1"/>
          </a:p>
          <a:p>
            <a:r>
              <a:rPr lang="fa-IR" sz="2800" b="1"/>
              <a:t>نقطه ا</a:t>
            </a:r>
            <a:r>
              <a:rPr lang="ar-SA" sz="2800" b="1"/>
              <a:t>ی</a:t>
            </a:r>
            <a:r>
              <a:rPr lang="fa-IR" sz="2800" b="1"/>
              <a:t> كه </a:t>
            </a:r>
            <a:r>
              <a:rPr lang="en-US" sz="2800" b="1"/>
              <a:t>BMI</a:t>
            </a:r>
            <a:r>
              <a:rPr lang="fa-IR" sz="2800" b="1"/>
              <a:t> در آن شروع به افزا</a:t>
            </a:r>
            <a:r>
              <a:rPr lang="ar-SA" sz="2800" b="1"/>
              <a:t>ی</a:t>
            </a:r>
            <a:r>
              <a:rPr lang="fa-IR" sz="2800" b="1"/>
              <a:t>ش م</a:t>
            </a:r>
            <a:r>
              <a:rPr lang="ar-SA" sz="2800" b="1"/>
              <a:t>ی</a:t>
            </a:r>
            <a:r>
              <a:rPr lang="fa-IR" sz="2800" b="1"/>
              <a:t> كند (بعد از پا</a:t>
            </a:r>
            <a:r>
              <a:rPr lang="ar-SA" sz="2800" b="1"/>
              <a:t>یی</a:t>
            </a:r>
            <a:r>
              <a:rPr lang="fa-IR" sz="2800" b="1"/>
              <a:t>ن تر</a:t>
            </a:r>
            <a:r>
              <a:rPr lang="ar-SA" sz="2800" b="1"/>
              <a:t>ی</a:t>
            </a:r>
            <a:r>
              <a:rPr lang="fa-IR" sz="2800" b="1"/>
              <a:t>ن نقطه)، به عنوان </a:t>
            </a:r>
            <a:r>
              <a:rPr lang="en-US" sz="2800" b="1"/>
              <a:t>adiposity Rebound</a:t>
            </a:r>
            <a:r>
              <a:rPr lang="fa-IR" sz="2800" b="1"/>
              <a:t> </a:t>
            </a:r>
            <a:r>
              <a:rPr lang="ar-SA" sz="2800" b="1"/>
              <a:t>ی</a:t>
            </a:r>
            <a:r>
              <a:rPr lang="fa-IR" sz="2800" b="1"/>
              <a:t>ا جهش چرب</a:t>
            </a:r>
            <a:r>
              <a:rPr lang="ar-SA" sz="2800" b="1"/>
              <a:t>ی</a:t>
            </a:r>
            <a:r>
              <a:rPr lang="fa-IR" sz="2800" b="1"/>
              <a:t> شناخته شده است.</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9" name="Content Placeholder 2"/>
          <p:cNvSpPr>
            <a:spLocks noGrp="1"/>
          </p:cNvSpPr>
          <p:nvPr>
            <p:ph idx="4294967295"/>
          </p:nvPr>
        </p:nvSpPr>
        <p:spPr>
          <a:xfrm>
            <a:off x="457200" y="1751013"/>
            <a:ext cx="8229600" cy="4375150"/>
          </a:xfrm>
        </p:spPr>
        <p:txBody>
          <a:bodyPr lIns="54864" tIns="91440"/>
          <a:lstStyle/>
          <a:p>
            <a:pPr marL="438150" indent="-319088">
              <a:lnSpc>
                <a:spcPct val="150000"/>
              </a:lnSpc>
              <a:buFontTx/>
              <a:buNone/>
            </a:pPr>
            <a:r>
              <a:rPr lang="fa-IR" sz="2600" b="1">
                <a:cs typeface="B Lotus" pitchFamily="2" charset="-78"/>
              </a:rPr>
              <a:t>احتمال چاقی بزرگسالی در کودکان و نوجوانان چاق، بیش از افرادی است که در سال های ابتدایی زندگی خود وزن طبیعی داشته اند.</a:t>
            </a:r>
          </a:p>
          <a:p>
            <a:pPr marL="438150" indent="-319088">
              <a:buFontTx/>
              <a:buNone/>
            </a:pPr>
            <a:endParaRPr lang="fa-IR" sz="2600" b="1">
              <a:cs typeface="B Lotus" pitchFamily="2" charset="-78"/>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idx="4294967295"/>
          </p:nvPr>
        </p:nvSpPr>
        <p:spPr>
          <a:xfrm>
            <a:off x="0" y="357171"/>
            <a:ext cx="9144000" cy="785813"/>
          </a:xfrm>
          <a:noFill/>
          <a:ln/>
        </p:spPr>
        <p:txBody>
          <a:bodyPr rIns="45720" rtlCol="0">
            <a:normAutofit/>
            <a:scene3d>
              <a:camera prst="orthographicFront"/>
              <a:lightRig rig="threePt" dir="t">
                <a:rot lat="0" lon="0" rev="4800000"/>
              </a:lightRig>
            </a:scene3d>
            <a:sp3d prstMaterial="matte">
              <a:bevelT w="50800" h="10160"/>
            </a:sp3d>
          </a:bodyPr>
          <a:lstStyle/>
          <a:p>
            <a:pPr rtl="0" fontAlgn="auto">
              <a:spcAft>
                <a:spcPts val="0"/>
              </a:spcAft>
              <a:defRPr/>
            </a:pPr>
            <a:r>
              <a:rPr lang="fa-IR" sz="3600" b="1" kern="1200" dirty="0">
                <a:solidFill>
                  <a:srgbClr val="FF0000"/>
                </a:solidFill>
                <a:latin typeface="+mj-lt"/>
                <a:ea typeface="+mj-ea"/>
                <a:cs typeface="B Lotus" pitchFamily="2" charset="-78"/>
              </a:rPr>
              <a:t>بیان مساله</a:t>
            </a:r>
            <a:endParaRPr lang="en-US" sz="3600" b="1" kern="1200" dirty="0">
              <a:solidFill>
                <a:srgbClr val="FF0000"/>
              </a:solidFill>
              <a:latin typeface="+mj-lt"/>
              <a:ea typeface="+mj-ea"/>
              <a:cs typeface="B Lotus" pitchFamily="2" charset="-78"/>
            </a:endParaRPr>
          </a:p>
        </p:txBody>
      </p:sp>
      <p:sp>
        <p:nvSpPr>
          <p:cNvPr id="6147" name="Content Placeholder 2"/>
          <p:cNvSpPr>
            <a:spLocks noGrp="1"/>
          </p:cNvSpPr>
          <p:nvPr>
            <p:ph idx="4294967295"/>
          </p:nvPr>
        </p:nvSpPr>
        <p:spPr>
          <a:xfrm>
            <a:off x="714375" y="1785938"/>
            <a:ext cx="7715250" cy="4786312"/>
          </a:xfrm>
        </p:spPr>
        <p:txBody>
          <a:bodyPr lIns="54864" tIns="91440"/>
          <a:lstStyle/>
          <a:p>
            <a:pPr marL="438150" indent="-319088" algn="just"/>
            <a:r>
              <a:rPr lang="fa-IR" sz="2800" b="1">
                <a:solidFill>
                  <a:srgbClr val="000066"/>
                </a:solidFill>
                <a:cs typeface="B Lotus" pitchFamily="2" charset="-78"/>
              </a:rPr>
              <a:t>بیماری های غیرواگیر عامل بیش از 1/3 مرگ ومیرها در کشورهای در حال توسعه تا سال 2020 (</a:t>
            </a:r>
            <a:r>
              <a:rPr lang="en-US" sz="2800" b="1">
                <a:solidFill>
                  <a:srgbClr val="000066"/>
                </a:solidFill>
                <a:cs typeface="B Lotus" pitchFamily="2" charset="-78"/>
              </a:rPr>
              <a:t>WHO</a:t>
            </a:r>
            <a:r>
              <a:rPr lang="fa-IR" sz="2800" b="1">
                <a:solidFill>
                  <a:srgbClr val="000066"/>
                </a:solidFill>
                <a:cs typeface="B Lotus" pitchFamily="2" charset="-78"/>
              </a:rPr>
              <a:t>).</a:t>
            </a:r>
          </a:p>
          <a:p>
            <a:pPr marL="438150" indent="-319088" algn="just"/>
            <a:endParaRPr lang="fa-IR" sz="2800" b="1">
              <a:solidFill>
                <a:srgbClr val="000066"/>
              </a:solidFill>
              <a:cs typeface="B Lotus" pitchFamily="2" charset="-78"/>
            </a:endParaRPr>
          </a:p>
          <a:p>
            <a:pPr marL="438150" indent="-319088" algn="just">
              <a:buFontTx/>
              <a:buNone/>
            </a:pPr>
            <a:endParaRPr lang="fa-IR" sz="2800" b="1">
              <a:solidFill>
                <a:srgbClr val="000066"/>
              </a:solidFill>
              <a:cs typeface="B Lotus" pitchFamily="2" charset="-78"/>
            </a:endParaRPr>
          </a:p>
          <a:p>
            <a:pPr marL="438150" indent="-319088" algn="just"/>
            <a:endParaRPr lang="fa-IR" sz="2800" b="1">
              <a:solidFill>
                <a:srgbClr val="000066"/>
              </a:solidFill>
              <a:cs typeface="B Lotus" pitchFamily="2" charset="-78"/>
            </a:endParaRPr>
          </a:p>
          <a:p>
            <a:pPr marL="438150" indent="-319088" algn="just"/>
            <a:r>
              <a:rPr lang="fa-IR" sz="2800" b="1">
                <a:solidFill>
                  <a:srgbClr val="7030A0"/>
                </a:solidFill>
                <a:cs typeface="B Lotus" pitchFamily="2" charset="-78"/>
              </a:rPr>
              <a:t>چاقي يكي از مهمترين عوامل خطر ابتلاء به بيماري‌هاي غيرواگير است.</a:t>
            </a:r>
          </a:p>
          <a:p>
            <a:pPr marL="438150" indent="-319088" algn="just">
              <a:buFontTx/>
              <a:buNone/>
            </a:pPr>
            <a:endParaRPr lang="fa-IR" sz="2800" b="1">
              <a:solidFill>
                <a:srgbClr val="7030A0"/>
              </a:solidFill>
              <a:cs typeface="B Lotus" pitchFamily="2" charset="-78"/>
            </a:endParaRPr>
          </a:p>
          <a:p>
            <a:pPr marL="438150" indent="-319088" algn="just"/>
            <a:endParaRPr lang="en-US" sz="2800" b="1">
              <a:solidFill>
                <a:srgbClr val="7030A0"/>
              </a:solidFill>
              <a:cs typeface="B Lotus"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strips(downLeft)">
                                      <p:cBhvr>
                                        <p:cTn id="7" dur="500"/>
                                        <p:tgtEl>
                                          <p:spTgt spid="61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147">
                                            <p:txEl>
                                              <p:pRg st="4" end="4"/>
                                            </p:txEl>
                                          </p:spTgt>
                                        </p:tgtEl>
                                        <p:attrNameLst>
                                          <p:attrName>style.visibility</p:attrName>
                                        </p:attrNameLst>
                                      </p:cBhvr>
                                      <p:to>
                                        <p:strVal val="visible"/>
                                      </p:to>
                                    </p:set>
                                    <p:animEffect transition="in" filter="strips(downLeft)">
                                      <p:cBhvr>
                                        <p:cTn id="12" dur="500"/>
                                        <p:tgtEl>
                                          <p:spTgt spid="614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p:txBody>
          <a:bodyPr/>
          <a:lstStyle/>
          <a:p>
            <a:r>
              <a:rPr lang="fa-IR" sz="4600">
                <a:solidFill>
                  <a:srgbClr val="800000"/>
                </a:solidFill>
                <a:cs typeface="B Titr" pitchFamily="2" charset="-78"/>
              </a:rPr>
              <a:t>چاقي </a:t>
            </a:r>
            <a:r>
              <a:rPr lang="fa-IR" b="1">
                <a:cs typeface="B Yagut" pitchFamily="2" charset="-78"/>
              </a:rPr>
              <a:t>معضل قرن حاضر </a:t>
            </a:r>
            <a:r>
              <a:rPr lang="en-US" sz="4600">
                <a:solidFill>
                  <a:srgbClr val="800000"/>
                </a:solidFill>
                <a:cs typeface="B Titr" pitchFamily="2" charset="-78"/>
              </a:rPr>
              <a:t>Obesity</a:t>
            </a:r>
            <a:r>
              <a:rPr lang="en-US"/>
              <a:t> </a:t>
            </a:r>
          </a:p>
        </p:txBody>
      </p:sp>
      <p:sp>
        <p:nvSpPr>
          <p:cNvPr id="195587" name="Rectangle 3"/>
          <p:cNvSpPr>
            <a:spLocks noGrp="1" noChangeArrowheads="1"/>
          </p:cNvSpPr>
          <p:nvPr>
            <p:ph type="body" idx="1"/>
          </p:nvPr>
        </p:nvSpPr>
        <p:spPr>
          <a:xfrm>
            <a:off x="0" y="1600200"/>
            <a:ext cx="9144000" cy="4525963"/>
          </a:xfrm>
        </p:spPr>
        <p:txBody>
          <a:bodyPr/>
          <a:lstStyle/>
          <a:p>
            <a:pPr>
              <a:lnSpc>
                <a:spcPct val="80000"/>
              </a:lnSpc>
            </a:pPr>
            <a:endParaRPr lang="en-US" sz="2400" b="1">
              <a:cs typeface="B Yagut" pitchFamily="2" charset="-78"/>
            </a:endParaRPr>
          </a:p>
          <a:p>
            <a:pPr>
              <a:lnSpc>
                <a:spcPct val="80000"/>
              </a:lnSpc>
            </a:pPr>
            <a:endParaRPr lang="en-US" sz="2400" b="1">
              <a:cs typeface="B Yagut" pitchFamily="2" charset="-78"/>
            </a:endParaRPr>
          </a:p>
          <a:p>
            <a:pPr>
              <a:lnSpc>
                <a:spcPct val="80000"/>
              </a:lnSpc>
            </a:pPr>
            <a:endParaRPr lang="en-US" sz="2400" b="1">
              <a:cs typeface="B Yagut" pitchFamily="2" charset="-78"/>
            </a:endParaRPr>
          </a:p>
          <a:p>
            <a:pPr>
              <a:lnSpc>
                <a:spcPct val="80000"/>
              </a:lnSpc>
            </a:pPr>
            <a:endParaRPr lang="en-US" sz="2400" b="1">
              <a:cs typeface="B Yagut" pitchFamily="2" charset="-78"/>
            </a:endParaRPr>
          </a:p>
          <a:p>
            <a:pPr>
              <a:lnSpc>
                <a:spcPct val="80000"/>
              </a:lnSpc>
              <a:buFontTx/>
              <a:buNone/>
            </a:pPr>
            <a:endParaRPr lang="fa-IR" sz="2400" b="1">
              <a:cs typeface="B Yagut" pitchFamily="2" charset="-78"/>
            </a:endParaRPr>
          </a:p>
          <a:p>
            <a:pPr>
              <a:lnSpc>
                <a:spcPct val="80000"/>
              </a:lnSpc>
            </a:pPr>
            <a:r>
              <a:rPr lang="fa-IR" sz="2400" b="1">
                <a:cs typeface="B Yagut" pitchFamily="2" charset="-78"/>
              </a:rPr>
              <a:t>شيوع چاقي رو به افزايش است      در تمام نقاط دنيا </a:t>
            </a:r>
          </a:p>
          <a:p>
            <a:pPr>
              <a:lnSpc>
                <a:spcPct val="80000"/>
              </a:lnSpc>
              <a:buFontTx/>
              <a:buNone/>
            </a:pPr>
            <a:r>
              <a:rPr lang="fa-IR" sz="2400" b="1">
                <a:cs typeface="B Yagut" pitchFamily="2" charset="-78"/>
              </a:rPr>
              <a:t>                                                             در تمام گروه هاي سني </a:t>
            </a:r>
          </a:p>
          <a:p>
            <a:pPr>
              <a:lnSpc>
                <a:spcPct val="80000"/>
              </a:lnSpc>
              <a:buFontTx/>
              <a:buNone/>
            </a:pPr>
            <a:r>
              <a:rPr lang="fa-IR" sz="2400" b="1">
                <a:cs typeface="B Yagut" pitchFamily="2" charset="-78"/>
              </a:rPr>
              <a:t>                                                            در سطوح فرهنگي پائين</a:t>
            </a:r>
            <a:r>
              <a:rPr lang="en-US" sz="2400" b="1">
                <a:cs typeface="B Yagut" pitchFamily="2" charset="-78"/>
              </a:rPr>
              <a:t>/</a:t>
            </a:r>
            <a:r>
              <a:rPr lang="fa-IR" sz="2400" b="1">
                <a:cs typeface="B Yagut" pitchFamily="2" charset="-78"/>
              </a:rPr>
              <a:t>زنان شيوع بيشتر</a:t>
            </a:r>
          </a:p>
        </p:txBody>
      </p:sp>
      <p:sp>
        <p:nvSpPr>
          <p:cNvPr id="195588" name="Line 4"/>
          <p:cNvSpPr>
            <a:spLocks noChangeShapeType="1"/>
          </p:cNvSpPr>
          <p:nvPr/>
        </p:nvSpPr>
        <p:spPr bwMode="auto">
          <a:xfrm>
            <a:off x="5219700" y="3213100"/>
            <a:ext cx="0" cy="1368425"/>
          </a:xfrm>
          <a:prstGeom prst="line">
            <a:avLst/>
          </a:prstGeom>
          <a:noFill/>
          <a:ln w="38100">
            <a:solidFill>
              <a:schemeClr val="tx1"/>
            </a:solidFill>
            <a:round/>
            <a:headEnd/>
            <a:tailEnd/>
          </a:ln>
          <a:effectLst/>
        </p:spPr>
        <p:txBody>
          <a:bodyPr wrap="none"/>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95586"/>
                                        </p:tgtEl>
                                        <p:attrNameLst>
                                          <p:attrName>style.visibility</p:attrName>
                                        </p:attrNameLst>
                                      </p:cBhvr>
                                      <p:to>
                                        <p:strVal val="visible"/>
                                      </p:to>
                                    </p:set>
                                    <p:animEffect transition="in" filter="box(in)">
                                      <p:cBhvr>
                                        <p:cTn id="7" dur="500"/>
                                        <p:tgtEl>
                                          <p:spTgt spid="195586"/>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95587">
                                            <p:txEl>
                                              <p:pRg st="5" end="5"/>
                                            </p:txEl>
                                          </p:spTgt>
                                        </p:tgtEl>
                                        <p:attrNameLst>
                                          <p:attrName>style.visibility</p:attrName>
                                        </p:attrNameLst>
                                      </p:cBhvr>
                                      <p:to>
                                        <p:strVal val="visible"/>
                                      </p:to>
                                    </p:set>
                                    <p:anim to="" calcmode="lin" valueType="num">
                                      <p:cBhvr>
                                        <p:cTn id="12" dur="1" fill="hold"/>
                                        <p:tgtEl>
                                          <p:spTgt spid="195587">
                                            <p:txEl>
                                              <p:pRg st="5" end="5"/>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95587">
                                            <p:txEl>
                                              <p:pRg st="6" end="6"/>
                                            </p:txEl>
                                          </p:spTgt>
                                        </p:tgtEl>
                                        <p:attrNameLst>
                                          <p:attrName>style.visibility</p:attrName>
                                        </p:attrNameLst>
                                      </p:cBhvr>
                                      <p:to>
                                        <p:strVal val="visible"/>
                                      </p:to>
                                    </p:set>
                                    <p:anim to="" calcmode="lin" valueType="num">
                                      <p:cBhvr>
                                        <p:cTn id="17" dur="1" fill="hold"/>
                                        <p:tgtEl>
                                          <p:spTgt spid="195587">
                                            <p:txEl>
                                              <p:pRg st="6" end="6"/>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95587">
                                            <p:txEl>
                                              <p:pRg st="7" end="7"/>
                                            </p:txEl>
                                          </p:spTgt>
                                        </p:tgtEl>
                                        <p:attrNameLst>
                                          <p:attrName>style.visibility</p:attrName>
                                        </p:attrNameLst>
                                      </p:cBhvr>
                                      <p:to>
                                        <p:strVal val="visible"/>
                                      </p:to>
                                    </p:set>
                                    <p:anim to="" calcmode="lin" valueType="num">
                                      <p:cBhvr>
                                        <p:cTn id="22" dur="1" fill="hold"/>
                                        <p:tgtEl>
                                          <p:spTgt spid="195587">
                                            <p:txEl>
                                              <p:pRg st="7" end="7"/>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6" grpId="0"/>
      <p:bldP spid="195587"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3"/>
          <p:cNvSpPr>
            <a:spLocks noGrp="1" noChangeArrowheads="1"/>
          </p:cNvSpPr>
          <p:nvPr>
            <p:ph type="body" idx="1"/>
          </p:nvPr>
        </p:nvSpPr>
        <p:spPr>
          <a:xfrm>
            <a:off x="457200" y="2349500"/>
            <a:ext cx="8229600" cy="3776663"/>
          </a:xfrm>
        </p:spPr>
        <p:txBody>
          <a:bodyPr/>
          <a:lstStyle/>
          <a:p>
            <a:pPr>
              <a:buFontTx/>
              <a:buNone/>
            </a:pPr>
            <a:r>
              <a:rPr lang="fa-IR" b="1">
                <a:cs typeface="2  Badr" pitchFamily="2" charset="-78"/>
              </a:rPr>
              <a:t>چاقی مردان و زنان را بسته به نژاد و قوم تحت تاثیر قرار می دهد.</a:t>
            </a:r>
          </a:p>
          <a:p>
            <a:pPr>
              <a:buFontTx/>
              <a:buNone/>
            </a:pPr>
            <a:endParaRPr lang="fa-IR" b="1">
              <a:cs typeface="2  Badr" pitchFamily="2" charset="-78"/>
            </a:endParaRPr>
          </a:p>
          <a:p>
            <a:pPr algn="ctr">
              <a:buFontTx/>
              <a:buNone/>
            </a:pPr>
            <a:r>
              <a:rPr lang="fa-IR" b="1">
                <a:cs typeface="2  Badr" pitchFamily="2" charset="-78"/>
              </a:rPr>
              <a:t>شیوع این عارضه در زنان بیشتر از مردان است .</a:t>
            </a:r>
            <a:endParaRPr lang="en-US" b="1">
              <a:cs typeface="2  Badr" pitchFamily="2" charset="-78"/>
            </a:endParaRPr>
          </a:p>
        </p:txBody>
      </p:sp>
      <p:sp>
        <p:nvSpPr>
          <p:cNvPr id="105476" name="WordArt 4"/>
          <p:cNvSpPr>
            <a:spLocks noChangeArrowheads="1" noChangeShapeType="1" noTextEdit="1"/>
          </p:cNvSpPr>
          <p:nvPr/>
        </p:nvSpPr>
        <p:spPr bwMode="auto">
          <a:xfrm>
            <a:off x="2627313" y="476250"/>
            <a:ext cx="4032250" cy="977900"/>
          </a:xfrm>
          <a:prstGeom prst="rect">
            <a:avLst/>
          </a:prstGeom>
        </p:spPr>
        <p:txBody>
          <a:bodyPr wrap="none" fromWordArt="1">
            <a:prstTxWarp prst="textWave1">
              <a:avLst>
                <a:gd name="adj1" fmla="val 13005"/>
                <a:gd name="adj2" fmla="val 0"/>
              </a:avLst>
            </a:prstTxWarp>
          </a:bodyPr>
          <a:lstStyle/>
          <a:p>
            <a:pPr algn="ctr"/>
            <a:r>
              <a:rPr lang="fa-IR" sz="3200" kern="10">
                <a:ln w="9525">
                  <a:noFill/>
                  <a:round/>
                  <a:headEnd/>
                  <a:tailEnd/>
                </a:ln>
                <a:solidFill>
                  <a:srgbClr val="993300"/>
                </a:solidFill>
                <a:effectLst>
                  <a:outerShdw dist="53882" dir="2700000" algn="ctr" rotWithShape="0">
                    <a:srgbClr val="C0C0C0">
                      <a:alpha val="80000"/>
                    </a:srgbClr>
                  </a:outerShdw>
                </a:effectLst>
                <a:latin typeface="2  Titr"/>
              </a:rPr>
              <a:t>شیوع چاقی</a:t>
            </a:r>
            <a:endParaRPr lang="en-US" sz="3200" kern="10">
              <a:ln w="9525">
                <a:noFill/>
                <a:round/>
                <a:headEnd/>
                <a:tailEnd/>
              </a:ln>
              <a:solidFill>
                <a:srgbClr val="993300"/>
              </a:solidFill>
              <a:effectLst>
                <a:outerShdw dist="53882" dir="2700000" algn="ctr" rotWithShape="0">
                  <a:srgbClr val="C0C0C0">
                    <a:alpha val="80000"/>
                  </a:srgbClr>
                </a:outerShdw>
              </a:effectLst>
              <a:latin typeface="2  Titr"/>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3"/>
          <p:cNvSpPr>
            <a:spLocks noGrp="1" noChangeArrowheads="1"/>
          </p:cNvSpPr>
          <p:nvPr>
            <p:ph type="subTitle" idx="1"/>
          </p:nvPr>
        </p:nvSpPr>
        <p:spPr>
          <a:xfrm>
            <a:off x="1371600" y="2492375"/>
            <a:ext cx="6400800" cy="3146425"/>
          </a:xfrm>
        </p:spPr>
        <p:txBody>
          <a:bodyPr/>
          <a:lstStyle/>
          <a:p>
            <a:pPr algn="just">
              <a:lnSpc>
                <a:spcPct val="90000"/>
              </a:lnSpc>
            </a:pPr>
            <a:r>
              <a:rPr lang="fa-IR" b="1">
                <a:solidFill>
                  <a:srgbClr val="CC3300"/>
                </a:solidFill>
                <a:cs typeface="2  Badr" pitchFamily="2" charset="-78"/>
              </a:rPr>
              <a:t>چاقی</a:t>
            </a:r>
            <a:r>
              <a:rPr lang="fa-IR" b="1">
                <a:cs typeface="2  Badr" pitchFamily="2" charset="-78"/>
              </a:rPr>
              <a:t> حالتی است که چربی </a:t>
            </a:r>
            <a:r>
              <a:rPr lang="fa-IR" b="1" u="sng">
                <a:cs typeface="2  Badr" pitchFamily="2" charset="-78"/>
              </a:rPr>
              <a:t>ذخیره</a:t>
            </a:r>
            <a:r>
              <a:rPr lang="fa-IR" b="1">
                <a:cs typeface="2  Badr" pitchFamily="2" charset="-78"/>
              </a:rPr>
              <a:t> در بدن به حد بالایی برسد .</a:t>
            </a:r>
          </a:p>
          <a:p>
            <a:pPr algn="just">
              <a:lnSpc>
                <a:spcPct val="90000"/>
              </a:lnSpc>
            </a:pPr>
            <a:endParaRPr lang="en-US" b="1" dirty="0">
              <a:cs typeface="2  Badr" pitchFamily="2" charset="-78"/>
            </a:endParaRPr>
          </a:p>
          <a:p>
            <a:pPr algn="just">
              <a:lnSpc>
                <a:spcPct val="90000"/>
              </a:lnSpc>
            </a:pPr>
            <a:r>
              <a:rPr lang="fa-IR" b="1">
                <a:solidFill>
                  <a:srgbClr val="CC3300"/>
                </a:solidFill>
                <a:cs typeface="2  Badr" pitchFamily="2" charset="-78"/>
              </a:rPr>
              <a:t>اضافه وزن</a:t>
            </a:r>
            <a:r>
              <a:rPr lang="fa-IR" b="1">
                <a:cs typeface="2  Badr" pitchFamily="2" charset="-78"/>
              </a:rPr>
              <a:t> شرایطی است که در آن وزن فرد از مقدار استاندارد آن بر طبق قد تجاوز کند . </a:t>
            </a:r>
          </a:p>
          <a:p>
            <a:pPr algn="just">
              <a:lnSpc>
                <a:spcPct val="90000"/>
              </a:lnSpc>
            </a:pPr>
            <a:endParaRPr lang="fa-IR" b="1">
              <a:cs typeface="2  Badr" pitchFamily="2" charset="-78"/>
            </a:endParaRPr>
          </a:p>
        </p:txBody>
      </p:sp>
      <p:sp>
        <p:nvSpPr>
          <p:cNvPr id="103428" name="WordArt 4"/>
          <p:cNvSpPr>
            <a:spLocks noChangeArrowheads="1" noChangeShapeType="1" noTextEdit="1"/>
          </p:cNvSpPr>
          <p:nvPr/>
        </p:nvSpPr>
        <p:spPr bwMode="auto">
          <a:xfrm>
            <a:off x="1979613" y="404813"/>
            <a:ext cx="4824412" cy="1295400"/>
          </a:xfrm>
          <a:prstGeom prst="rect">
            <a:avLst/>
          </a:prstGeom>
        </p:spPr>
        <p:txBody>
          <a:bodyPr wrap="none" fromWordArt="1">
            <a:prstTxWarp prst="textWave1">
              <a:avLst>
                <a:gd name="adj1" fmla="val 17403"/>
                <a:gd name="adj2" fmla="val 0"/>
              </a:avLst>
            </a:prstTxWarp>
          </a:bodyPr>
          <a:lstStyle/>
          <a:p>
            <a:pPr algn="ctr"/>
            <a:r>
              <a:rPr lang="fa-IR" sz="3200" kern="10">
                <a:ln w="9525">
                  <a:solidFill>
                    <a:srgbClr val="993366"/>
                  </a:solidFill>
                  <a:round/>
                  <a:headEnd/>
                  <a:tailEnd/>
                </a:ln>
                <a:solidFill>
                  <a:srgbClr val="993300"/>
                </a:solidFill>
                <a:effectLst>
                  <a:outerShdw dist="53882" dir="2700000" algn="ctr" rotWithShape="0">
                    <a:srgbClr val="C0C0C0">
                      <a:alpha val="80000"/>
                    </a:srgbClr>
                  </a:outerShdw>
                </a:effectLst>
                <a:latin typeface="2  Titr"/>
              </a:rPr>
              <a:t>تعریف اضافه وزن و چاقی</a:t>
            </a:r>
            <a:endParaRPr lang="en-US" sz="3200" kern="10" dirty="0">
              <a:ln w="9525">
                <a:solidFill>
                  <a:srgbClr val="993366"/>
                </a:solidFill>
                <a:round/>
                <a:headEnd/>
                <a:tailEnd/>
              </a:ln>
              <a:solidFill>
                <a:srgbClr val="993300"/>
              </a:solidFill>
              <a:effectLst>
                <a:outerShdw dist="53882" dir="2700000" algn="ctr" rotWithShape="0">
                  <a:srgbClr val="C0C0C0">
                    <a:alpha val="80000"/>
                  </a:srgbClr>
                </a:outerShdw>
              </a:effectLst>
              <a:latin typeface="2  Titr"/>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8" name="Picture 2" descr="overweight_fig1"/>
          <p:cNvPicPr>
            <a:picLocks noChangeAspect="1" noChangeArrowheads="1"/>
          </p:cNvPicPr>
          <p:nvPr/>
        </p:nvPicPr>
        <p:blipFill>
          <a:blip r:embed="rId2" cstate="print">
            <a:lum bright="6000" contrast="6000"/>
          </a:blip>
          <a:srcRect t="15555"/>
          <a:stretch>
            <a:fillRect/>
          </a:stretch>
        </p:blipFill>
        <p:spPr bwMode="auto">
          <a:xfrm>
            <a:off x="0" y="1066800"/>
            <a:ext cx="9144000" cy="5791200"/>
          </a:xfrm>
          <a:prstGeom prst="rect">
            <a:avLst/>
          </a:prstGeom>
          <a:noFill/>
          <a:ln w="19050">
            <a:solidFill>
              <a:srgbClr val="000000"/>
            </a:solidFill>
            <a:miter lim="800000"/>
            <a:headEnd/>
            <a:tailEnd/>
          </a:ln>
        </p:spPr>
      </p:pic>
      <p:sp>
        <p:nvSpPr>
          <p:cNvPr id="234499" name="Text Box 3"/>
          <p:cNvSpPr txBox="1">
            <a:spLocks noChangeArrowheads="1"/>
          </p:cNvSpPr>
          <p:nvPr/>
        </p:nvSpPr>
        <p:spPr bwMode="auto">
          <a:xfrm>
            <a:off x="1447800" y="228600"/>
            <a:ext cx="7143750" cy="641350"/>
          </a:xfrm>
          <a:prstGeom prst="rect">
            <a:avLst/>
          </a:prstGeom>
          <a:noFill/>
          <a:ln w="9525">
            <a:noFill/>
            <a:miter lim="800000"/>
            <a:headEnd/>
            <a:tailEnd/>
          </a:ln>
          <a:effectLst/>
        </p:spPr>
        <p:txBody>
          <a:bodyPr wrap="none">
            <a:spAutoFit/>
          </a:bodyPr>
          <a:lstStyle/>
          <a:p>
            <a:pPr rtl="0"/>
            <a:r>
              <a:rPr lang="en-US" sz="3600" b="1"/>
              <a:t>The Trend of Childhood Obesity</a:t>
            </a:r>
          </a:p>
        </p:txBody>
      </p:sp>
      <p:sp>
        <p:nvSpPr>
          <p:cNvPr id="234500" name="Text Box 4"/>
          <p:cNvSpPr txBox="1">
            <a:spLocks noChangeArrowheads="1"/>
          </p:cNvSpPr>
          <p:nvPr/>
        </p:nvSpPr>
        <p:spPr bwMode="auto">
          <a:xfrm>
            <a:off x="1736725" y="1839913"/>
            <a:ext cx="3652838" cy="396875"/>
          </a:xfrm>
          <a:prstGeom prst="rect">
            <a:avLst/>
          </a:prstGeom>
          <a:noFill/>
          <a:ln w="9525">
            <a:noFill/>
            <a:miter lim="800000"/>
            <a:headEnd/>
            <a:tailEnd/>
          </a:ln>
          <a:effectLst/>
        </p:spPr>
        <p:txBody>
          <a:bodyPr wrap="none">
            <a:spAutoFit/>
          </a:bodyPr>
          <a:lstStyle/>
          <a:p>
            <a:pPr rtl="0"/>
            <a:r>
              <a:rPr lang="en-US" sz="2000" b="1" i="1">
                <a:solidFill>
                  <a:srgbClr val="FFFF00"/>
                </a:solidFill>
              </a:rPr>
              <a:t>4 fold increase over 40 years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noChangeArrowheads="1"/>
          </p:cNvSpPr>
          <p:nvPr>
            <p:ph type="title"/>
          </p:nvPr>
        </p:nvSpPr>
        <p:spPr/>
        <p:txBody>
          <a:bodyPr/>
          <a:lstStyle/>
          <a:p>
            <a:endParaRPr lang="en-US"/>
          </a:p>
        </p:txBody>
      </p:sp>
      <p:sp>
        <p:nvSpPr>
          <p:cNvPr id="239619" name="Rectangle 3"/>
          <p:cNvSpPr>
            <a:spLocks noGrp="1" noChangeArrowheads="1"/>
          </p:cNvSpPr>
          <p:nvPr>
            <p:ph type="body" idx="1"/>
          </p:nvPr>
        </p:nvSpPr>
        <p:spPr/>
        <p:txBody>
          <a:bodyPr/>
          <a:lstStyle/>
          <a:p>
            <a:pPr algn="ctr">
              <a:buFontTx/>
              <a:buNone/>
            </a:pPr>
            <a:r>
              <a:rPr lang="fa-IR" sz="20800">
                <a:solidFill>
                  <a:srgbClr val="FF0066"/>
                </a:solidFill>
              </a:rPr>
              <a:t>علت؟</a:t>
            </a:r>
            <a:endParaRPr lang="en-US" sz="20800">
              <a:solidFill>
                <a:srgbClr val="FF0066"/>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AutoShape 2"/>
          <p:cNvSpPr>
            <a:spLocks noChangeArrowheads="1"/>
          </p:cNvSpPr>
          <p:nvPr/>
        </p:nvSpPr>
        <p:spPr bwMode="auto">
          <a:xfrm>
            <a:off x="1233488" y="1493838"/>
            <a:ext cx="6642100" cy="4438650"/>
          </a:xfrm>
          <a:prstGeom prst="roundRect">
            <a:avLst>
              <a:gd name="adj" fmla="val 12597"/>
            </a:avLst>
          </a:prstGeom>
          <a:gradFill rotWithShape="0">
            <a:gsLst>
              <a:gs pos="0">
                <a:srgbClr val="0000B0"/>
              </a:gs>
              <a:gs pos="100000">
                <a:srgbClr val="0033CC"/>
              </a:gs>
            </a:gsLst>
            <a:lin ang="5400000" scaled="1"/>
          </a:gradFill>
          <a:ln w="9525">
            <a:noFill/>
            <a:round/>
            <a:headEnd/>
            <a:tailEnd/>
          </a:ln>
        </p:spPr>
        <p:txBody>
          <a:bodyPr wrap="none" anchor="ctr"/>
          <a:lstStyle/>
          <a:p>
            <a:pPr algn="ctr" rtl="0" eaLnBrk="0" hangingPunct="0"/>
            <a:endParaRPr lang="ru-RU"/>
          </a:p>
        </p:txBody>
      </p:sp>
      <p:sp>
        <p:nvSpPr>
          <p:cNvPr id="455683" name="Freeform 3"/>
          <p:cNvSpPr>
            <a:spLocks/>
          </p:cNvSpPr>
          <p:nvPr/>
        </p:nvSpPr>
        <p:spPr bwMode="auto">
          <a:xfrm rot="-559872">
            <a:off x="1562100" y="2436813"/>
            <a:ext cx="2074863" cy="1373187"/>
          </a:xfrm>
          <a:custGeom>
            <a:avLst/>
            <a:gdLst/>
            <a:ahLst/>
            <a:cxnLst>
              <a:cxn ang="0">
                <a:pos x="82" y="64"/>
              </a:cxn>
              <a:cxn ang="0">
                <a:pos x="127" y="25"/>
              </a:cxn>
              <a:cxn ang="0">
                <a:pos x="78" y="0"/>
              </a:cxn>
              <a:cxn ang="0">
                <a:pos x="79" y="17"/>
              </a:cxn>
              <a:cxn ang="0">
                <a:pos x="12" y="88"/>
              </a:cxn>
              <a:cxn ang="0">
                <a:pos x="18" y="89"/>
              </a:cxn>
              <a:cxn ang="0">
                <a:pos x="80" y="48"/>
              </a:cxn>
              <a:cxn ang="0">
                <a:pos x="82" y="64"/>
              </a:cxn>
            </a:cxnLst>
            <a:rect l="0" t="0" r="r" b="b"/>
            <a:pathLst>
              <a:path w="127" h="89">
                <a:moveTo>
                  <a:pt x="82" y="64"/>
                </a:moveTo>
                <a:lnTo>
                  <a:pt x="127" y="25"/>
                </a:lnTo>
                <a:lnTo>
                  <a:pt x="78" y="0"/>
                </a:lnTo>
                <a:lnTo>
                  <a:pt x="79" y="17"/>
                </a:lnTo>
                <a:cubicBezTo>
                  <a:pt x="79" y="17"/>
                  <a:pt x="0" y="34"/>
                  <a:pt x="12" y="88"/>
                </a:cubicBezTo>
                <a:lnTo>
                  <a:pt x="18" y="89"/>
                </a:lnTo>
                <a:cubicBezTo>
                  <a:pt x="18" y="89"/>
                  <a:pt x="20" y="65"/>
                  <a:pt x="80" y="48"/>
                </a:cubicBezTo>
                <a:lnTo>
                  <a:pt x="82" y="64"/>
                </a:lnTo>
                <a:close/>
              </a:path>
            </a:pathLst>
          </a:custGeom>
          <a:gradFill rotWithShape="1">
            <a:gsLst>
              <a:gs pos="0">
                <a:srgbClr val="0033CC"/>
              </a:gs>
              <a:gs pos="100000">
                <a:srgbClr val="66FF66"/>
              </a:gs>
            </a:gsLst>
            <a:lin ang="18900000" scaled="1"/>
          </a:gradFill>
          <a:ln w="9525">
            <a:noFill/>
            <a:round/>
            <a:headEnd/>
            <a:tailEnd/>
          </a:ln>
          <a:effectLst>
            <a:outerShdw dist="71842" dir="2700000" algn="ctr" rotWithShape="0">
              <a:srgbClr val="003399"/>
            </a:outerShdw>
          </a:effectLst>
        </p:spPr>
        <p:txBody>
          <a:bodyPr/>
          <a:lstStyle/>
          <a:p>
            <a:pPr algn="ctr" rtl="0" eaLnBrk="0" hangingPunct="0">
              <a:defRPr/>
            </a:pPr>
            <a:endParaRPr lang="en-US" dirty="0">
              <a:cs typeface="+mn-cs"/>
            </a:endParaRPr>
          </a:p>
        </p:txBody>
      </p:sp>
      <p:sp>
        <p:nvSpPr>
          <p:cNvPr id="455684" name="AutoShape 4"/>
          <p:cNvSpPr>
            <a:spLocks noChangeArrowheads="1"/>
          </p:cNvSpPr>
          <p:nvPr/>
        </p:nvSpPr>
        <p:spPr bwMode="auto">
          <a:xfrm>
            <a:off x="4364038" y="2097088"/>
            <a:ext cx="2759075" cy="1052512"/>
          </a:xfrm>
          <a:prstGeom prst="curvedDownArrow">
            <a:avLst>
              <a:gd name="adj1" fmla="val 53666"/>
              <a:gd name="adj2" fmla="val 99177"/>
              <a:gd name="adj3" fmla="val 51718"/>
            </a:avLst>
          </a:prstGeom>
          <a:gradFill rotWithShape="1">
            <a:gsLst>
              <a:gs pos="0">
                <a:srgbClr val="0000EA"/>
              </a:gs>
              <a:gs pos="100000">
                <a:srgbClr val="66FFFF"/>
              </a:gs>
            </a:gsLst>
            <a:lin ang="0" scaled="1"/>
          </a:gradFill>
          <a:ln w="9525">
            <a:noFill/>
            <a:miter lim="800000"/>
            <a:headEnd/>
            <a:tailEnd/>
          </a:ln>
          <a:effectLst>
            <a:outerShdw dist="68392" dir="4091915" algn="ctr" rotWithShape="0">
              <a:srgbClr val="003399"/>
            </a:outerShdw>
          </a:effectLst>
        </p:spPr>
        <p:txBody>
          <a:bodyPr wrap="none" anchor="ctr"/>
          <a:lstStyle/>
          <a:p>
            <a:pPr algn="ctr" rtl="0" eaLnBrk="0" hangingPunct="0">
              <a:defRPr/>
            </a:pPr>
            <a:endParaRPr lang="en-US" sz="2900" dirty="0">
              <a:latin typeface="Univers Condensed" pitchFamily="34" charset="0"/>
              <a:cs typeface="+mn-cs"/>
            </a:endParaRPr>
          </a:p>
        </p:txBody>
      </p:sp>
      <p:sp>
        <p:nvSpPr>
          <p:cNvPr id="210949" name="Freeform 5"/>
          <p:cNvSpPr>
            <a:spLocks/>
          </p:cNvSpPr>
          <p:nvPr/>
        </p:nvSpPr>
        <p:spPr bwMode="auto">
          <a:xfrm>
            <a:off x="915988" y="5751513"/>
            <a:ext cx="7281862" cy="469900"/>
          </a:xfrm>
          <a:custGeom>
            <a:avLst/>
            <a:gdLst>
              <a:gd name="T0" fmla="*/ 0 w 4761"/>
              <a:gd name="T1" fmla="*/ 2147483647 h 200"/>
              <a:gd name="T2" fmla="*/ 2147483647 w 4761"/>
              <a:gd name="T3" fmla="*/ 0 h 200"/>
              <a:gd name="T4" fmla="*/ 2147483647 w 4761"/>
              <a:gd name="T5" fmla="*/ 0 h 200"/>
              <a:gd name="T6" fmla="*/ 2147483647 w 4761"/>
              <a:gd name="T7" fmla="*/ 2147483647 h 200"/>
              <a:gd name="T8" fmla="*/ 0 w 4761"/>
              <a:gd name="T9" fmla="*/ 2147483647 h 200"/>
              <a:gd name="T10" fmla="*/ 0 60000 65536"/>
              <a:gd name="T11" fmla="*/ 0 60000 65536"/>
              <a:gd name="T12" fmla="*/ 0 60000 65536"/>
              <a:gd name="T13" fmla="*/ 0 60000 65536"/>
              <a:gd name="T14" fmla="*/ 0 60000 65536"/>
              <a:gd name="T15" fmla="*/ 0 w 4761"/>
              <a:gd name="T16" fmla="*/ 0 h 200"/>
              <a:gd name="T17" fmla="*/ 4761 w 4761"/>
              <a:gd name="T18" fmla="*/ 200 h 200"/>
            </a:gdLst>
            <a:ahLst/>
            <a:cxnLst>
              <a:cxn ang="T10">
                <a:pos x="T0" y="T1"/>
              </a:cxn>
              <a:cxn ang="T11">
                <a:pos x="T2" y="T3"/>
              </a:cxn>
              <a:cxn ang="T12">
                <a:pos x="T4" y="T5"/>
              </a:cxn>
              <a:cxn ang="T13">
                <a:pos x="T6" y="T7"/>
              </a:cxn>
              <a:cxn ang="T14">
                <a:pos x="T8" y="T9"/>
              </a:cxn>
            </a:cxnLst>
            <a:rect l="T15" t="T16" r="T17" b="T18"/>
            <a:pathLst>
              <a:path w="4761" h="200">
                <a:moveTo>
                  <a:pt x="0" y="200"/>
                </a:moveTo>
                <a:lnTo>
                  <a:pt x="317" y="0"/>
                </a:lnTo>
                <a:lnTo>
                  <a:pt x="4467" y="0"/>
                </a:lnTo>
                <a:lnTo>
                  <a:pt x="4761" y="200"/>
                </a:lnTo>
                <a:lnTo>
                  <a:pt x="0" y="200"/>
                </a:lnTo>
                <a:close/>
              </a:path>
            </a:pathLst>
          </a:custGeom>
          <a:solidFill>
            <a:srgbClr val="0000B8"/>
          </a:solidFill>
          <a:ln w="9525">
            <a:noFill/>
            <a:round/>
            <a:headEnd/>
            <a:tailEnd/>
          </a:ln>
        </p:spPr>
        <p:txBody>
          <a:bodyPr/>
          <a:lstStyle/>
          <a:p>
            <a:endParaRPr lang="en-US"/>
          </a:p>
        </p:txBody>
      </p:sp>
      <p:sp>
        <p:nvSpPr>
          <p:cNvPr id="455686" name="Rectangle 6"/>
          <p:cNvSpPr>
            <a:spLocks noGrp="1" noRot="1" noChangeArrowheads="1"/>
          </p:cNvSpPr>
          <p:nvPr>
            <p:ph type="title" idx="4294967295"/>
          </p:nvPr>
        </p:nvSpPr>
        <p:spPr>
          <a:xfrm>
            <a:off x="533400" y="301625"/>
            <a:ext cx="8153400" cy="914400"/>
          </a:xfrm>
        </p:spPr>
        <p:txBody>
          <a:bodyPr/>
          <a:lstStyle/>
          <a:p>
            <a:r>
              <a:rPr lang="en-US" sz="3600">
                <a:effectLst>
                  <a:outerShdw blurRad="38100" dist="38100" dir="2700000" algn="tl">
                    <a:srgbClr val="FFFFFF"/>
                  </a:outerShdw>
                </a:effectLst>
              </a:rPr>
              <a:t>Obesity Is Caused by Long-Term Positive Energy Balance</a:t>
            </a:r>
            <a:endParaRPr lang="en-US" sz="4000">
              <a:effectLst>
                <a:outerShdw blurRad="38100" dist="38100" dir="2700000" algn="tl">
                  <a:srgbClr val="FFFFFF"/>
                </a:outerShdw>
              </a:effectLst>
            </a:endParaRPr>
          </a:p>
        </p:txBody>
      </p:sp>
      <p:sp>
        <p:nvSpPr>
          <p:cNvPr id="210951" name="AutoShape 7" descr="Sand"/>
          <p:cNvSpPr>
            <a:spLocks noChangeArrowheads="1"/>
          </p:cNvSpPr>
          <p:nvPr/>
        </p:nvSpPr>
        <p:spPr bwMode="auto">
          <a:xfrm>
            <a:off x="3673475" y="4656138"/>
            <a:ext cx="1766888" cy="1527175"/>
          </a:xfrm>
          <a:prstGeom prst="triangle">
            <a:avLst>
              <a:gd name="adj" fmla="val 50000"/>
            </a:avLst>
          </a:prstGeom>
          <a:blipFill dpi="0" rotWithShape="1">
            <a:blip r:embed="rId3" cstate="print"/>
            <a:srcRect/>
            <a:tile tx="0" ty="0" sx="100000" sy="100000" flip="none" algn="tl"/>
          </a:blipFill>
          <a:ln w="9525">
            <a:miter lim="800000"/>
            <a:headEnd/>
            <a:tailEnd/>
          </a:ln>
          <a:scene3d>
            <a:camera prst="legacyPerspectiveTop"/>
            <a:lightRig rig="legacyFlat3" dir="b"/>
          </a:scene3d>
          <a:sp3d extrusionH="887400" prstMaterial="legacyMatte">
            <a:bevelT w="13500" h="13500" prst="angle"/>
            <a:bevelB w="13500" h="13500" prst="angle"/>
            <a:extrusionClr>
              <a:srgbClr val="C0C0C0"/>
            </a:extrusionClr>
          </a:sp3d>
        </p:spPr>
        <p:txBody>
          <a:bodyPr wrap="none" anchor="ctr">
            <a:flatTx/>
          </a:bodyPr>
          <a:lstStyle/>
          <a:p>
            <a:pPr algn="ctr" rtl="0" eaLnBrk="0" hangingPunct="0"/>
            <a:endParaRPr lang="ru-RU"/>
          </a:p>
        </p:txBody>
      </p:sp>
      <p:sp>
        <p:nvSpPr>
          <p:cNvPr id="210952" name="Rectangle 8" descr="Oak"/>
          <p:cNvSpPr>
            <a:spLocks noChangeArrowheads="1"/>
          </p:cNvSpPr>
          <p:nvPr/>
        </p:nvSpPr>
        <p:spPr bwMode="auto">
          <a:xfrm rot="-334332">
            <a:off x="892175" y="4575175"/>
            <a:ext cx="7332663" cy="134938"/>
          </a:xfrm>
          <a:prstGeom prst="rect">
            <a:avLst/>
          </a:prstGeom>
          <a:blipFill dpi="0" rotWithShape="1">
            <a:blip r:embed="rId4" cstate="print"/>
            <a:srcRect/>
            <a:tile tx="0" ty="0" sx="100000" sy="100000" flip="none" algn="tl"/>
          </a:blipFill>
          <a:ln w="9525">
            <a:miter lim="800000"/>
            <a:headEnd/>
            <a:tailEnd/>
          </a:ln>
          <a:scene3d>
            <a:camera prst="legacyPerspectiveTop">
              <a:rot lat="300000" lon="0" rev="0"/>
            </a:camera>
            <a:lightRig rig="legacyFlat3" dir="b"/>
          </a:scene3d>
          <a:sp3d extrusionH="887400" prstMaterial="legacyMatte">
            <a:bevelT w="13500" h="13500" prst="angle"/>
            <a:bevelB w="13500" h="13500" prst="angle"/>
            <a:extrusionClr>
              <a:srgbClr val="FFCC99"/>
            </a:extrusionClr>
          </a:sp3d>
        </p:spPr>
        <p:txBody>
          <a:bodyPr wrap="none" anchor="ctr">
            <a:flatTx/>
          </a:bodyPr>
          <a:lstStyle/>
          <a:p>
            <a:pPr algn="ctr" rtl="0" eaLnBrk="0" hangingPunct="0"/>
            <a:endParaRPr lang="ru-RU"/>
          </a:p>
        </p:txBody>
      </p:sp>
      <p:sp>
        <p:nvSpPr>
          <p:cNvPr id="210953" name="Oval 9"/>
          <p:cNvSpPr>
            <a:spLocks noChangeArrowheads="1"/>
          </p:cNvSpPr>
          <p:nvPr/>
        </p:nvSpPr>
        <p:spPr bwMode="auto">
          <a:xfrm>
            <a:off x="3670300" y="1809750"/>
            <a:ext cx="1704975" cy="1498600"/>
          </a:xfrm>
          <a:prstGeom prst="ellipse">
            <a:avLst/>
          </a:prstGeom>
          <a:gradFill rotWithShape="1">
            <a:gsLst>
              <a:gs pos="0">
                <a:srgbClr val="CC99FF"/>
              </a:gs>
              <a:gs pos="100000">
                <a:srgbClr val="543F69"/>
              </a:gs>
            </a:gsLst>
            <a:path path="shape">
              <a:fillToRect l="50000" t="50000" r="50000" b="50000"/>
            </a:path>
          </a:gradFill>
          <a:ln w="9525">
            <a:solidFill>
              <a:schemeClr val="bg2"/>
            </a:solidFill>
            <a:round/>
            <a:headEnd/>
            <a:tailEnd/>
          </a:ln>
        </p:spPr>
        <p:txBody>
          <a:bodyPr wrap="none" anchor="ctr"/>
          <a:lstStyle/>
          <a:p>
            <a:pPr algn="ctr" rtl="0" eaLnBrk="0" hangingPunct="0"/>
            <a:endParaRPr lang="ru-RU"/>
          </a:p>
        </p:txBody>
      </p:sp>
      <p:sp>
        <p:nvSpPr>
          <p:cNvPr id="210954" name="Rectangle 10"/>
          <p:cNvSpPr>
            <a:spLocks noChangeArrowheads="1"/>
          </p:cNvSpPr>
          <p:nvPr/>
        </p:nvSpPr>
        <p:spPr bwMode="auto">
          <a:xfrm rot="-322462">
            <a:off x="1201738" y="3795713"/>
            <a:ext cx="2060575" cy="989012"/>
          </a:xfrm>
          <a:prstGeom prst="rect">
            <a:avLst/>
          </a:prstGeom>
          <a:solidFill>
            <a:srgbClr val="99FF66"/>
          </a:solidFill>
          <a:ln w="9525">
            <a:miter lim="800000"/>
            <a:headEnd/>
            <a:tailEnd/>
          </a:ln>
          <a:scene3d>
            <a:camera prst="legacyPerspectiveTopRight"/>
            <a:lightRig rig="legacyFlat3" dir="b"/>
          </a:scene3d>
          <a:sp3d extrusionH="887400" prstMaterial="legacyMatte">
            <a:bevelT w="13500" h="13500" prst="angle"/>
            <a:bevelB w="13500" h="13500" prst="angle"/>
            <a:extrusionClr>
              <a:srgbClr val="99FF66"/>
            </a:extrusionClr>
          </a:sp3d>
        </p:spPr>
        <p:txBody>
          <a:bodyPr wrap="none" anchor="ctr">
            <a:flatTx/>
          </a:bodyPr>
          <a:lstStyle/>
          <a:p>
            <a:pPr algn="ctr" rtl="0" eaLnBrk="0" hangingPunct="0"/>
            <a:endParaRPr lang="ru-RU"/>
          </a:p>
        </p:txBody>
      </p:sp>
      <p:sp>
        <p:nvSpPr>
          <p:cNvPr id="210955" name="Rectangle 11"/>
          <p:cNvSpPr>
            <a:spLocks noChangeArrowheads="1"/>
          </p:cNvSpPr>
          <p:nvPr/>
        </p:nvSpPr>
        <p:spPr bwMode="auto">
          <a:xfrm rot="-322462">
            <a:off x="5776913" y="3346450"/>
            <a:ext cx="2060575" cy="989013"/>
          </a:xfrm>
          <a:prstGeom prst="rect">
            <a:avLst/>
          </a:prstGeom>
          <a:solidFill>
            <a:srgbClr val="00CCFF"/>
          </a:solidFill>
          <a:ln w="9525">
            <a:miter lim="800000"/>
            <a:headEnd/>
            <a:tailEnd/>
          </a:ln>
          <a:scene3d>
            <a:camera prst="legacyPerspectiveTopLeft"/>
            <a:lightRig rig="legacyFlat3" dir="b"/>
          </a:scene3d>
          <a:sp3d extrusionH="887400" prstMaterial="legacyMatte">
            <a:bevelT w="13500" h="13500" prst="angle"/>
            <a:bevelB w="13500" h="13500" prst="angle"/>
            <a:extrusionClr>
              <a:schemeClr val="accent2"/>
            </a:extrusionClr>
          </a:sp3d>
        </p:spPr>
        <p:txBody>
          <a:bodyPr wrap="none" anchor="ctr">
            <a:flatTx/>
          </a:bodyPr>
          <a:lstStyle/>
          <a:p>
            <a:pPr algn="ctr" rtl="0" eaLnBrk="0" hangingPunct="0"/>
            <a:endParaRPr lang="ru-RU"/>
          </a:p>
        </p:txBody>
      </p:sp>
      <p:sp>
        <p:nvSpPr>
          <p:cNvPr id="455692" name="Text Box 12"/>
          <p:cNvSpPr txBox="1">
            <a:spLocks noChangeArrowheads="1"/>
          </p:cNvSpPr>
          <p:nvPr/>
        </p:nvSpPr>
        <p:spPr bwMode="auto">
          <a:xfrm>
            <a:off x="3794125" y="2020888"/>
            <a:ext cx="1489075" cy="898525"/>
          </a:xfrm>
          <a:prstGeom prst="rect">
            <a:avLst/>
          </a:prstGeom>
          <a:noFill/>
          <a:ln w="9525">
            <a:noFill/>
            <a:miter lim="800000"/>
            <a:headEnd/>
            <a:tailEnd/>
          </a:ln>
          <a:effectLst/>
        </p:spPr>
        <p:txBody>
          <a:bodyPr wrap="none">
            <a:spAutoFit/>
          </a:bodyPr>
          <a:lstStyle/>
          <a:p>
            <a:pPr algn="ctr" rtl="0" eaLnBrk="0" hangingPunct="0">
              <a:lnSpc>
                <a:spcPct val="80000"/>
              </a:lnSpc>
              <a:defRPr/>
            </a:pPr>
            <a:r>
              <a:rPr lang="en-US" sz="3300" b="1" dirty="0">
                <a:effectLst>
                  <a:outerShdw blurRad="38100" dist="38100" dir="2700000" algn="tl">
                    <a:srgbClr val="000000"/>
                  </a:outerShdw>
                </a:effectLst>
                <a:cs typeface="+mn-cs"/>
              </a:rPr>
              <a:t>Fat</a:t>
            </a:r>
            <a:br>
              <a:rPr lang="en-US" sz="3300" b="1" dirty="0">
                <a:effectLst>
                  <a:outerShdw blurRad="38100" dist="38100" dir="2700000" algn="tl">
                    <a:srgbClr val="000000"/>
                  </a:outerShdw>
                </a:effectLst>
                <a:cs typeface="+mn-cs"/>
              </a:rPr>
            </a:br>
            <a:r>
              <a:rPr lang="en-US" sz="3300" b="1" dirty="0">
                <a:effectLst>
                  <a:outerShdw blurRad="38100" dist="38100" dir="2700000" algn="tl">
                    <a:srgbClr val="000000"/>
                  </a:outerShdw>
                </a:effectLst>
                <a:cs typeface="+mn-cs"/>
              </a:rPr>
              <a:t>Stores</a:t>
            </a:r>
          </a:p>
        </p:txBody>
      </p:sp>
      <p:sp>
        <p:nvSpPr>
          <p:cNvPr id="210957" name="Freeform 13"/>
          <p:cNvSpPr>
            <a:spLocks noEditPoints="1"/>
          </p:cNvSpPr>
          <p:nvPr/>
        </p:nvSpPr>
        <p:spPr bwMode="auto">
          <a:xfrm>
            <a:off x="1539875" y="3992563"/>
            <a:ext cx="1281113" cy="671512"/>
          </a:xfrm>
          <a:custGeom>
            <a:avLst/>
            <a:gdLst>
              <a:gd name="T0" fmla="*/ 2147483647 w 86"/>
              <a:gd name="T1" fmla="*/ 2147483647 h 47"/>
              <a:gd name="T2" fmla="*/ 2147483647 w 86"/>
              <a:gd name="T3" fmla="*/ 2147483647 h 47"/>
              <a:gd name="T4" fmla="*/ 2147483647 w 86"/>
              <a:gd name="T5" fmla="*/ 2147483647 h 47"/>
              <a:gd name="T6" fmla="*/ 2147483647 w 86"/>
              <a:gd name="T7" fmla="*/ 2147483647 h 47"/>
              <a:gd name="T8" fmla="*/ 2147483647 w 86"/>
              <a:gd name="T9" fmla="*/ 2147483647 h 47"/>
              <a:gd name="T10" fmla="*/ 2147483647 w 86"/>
              <a:gd name="T11" fmla="*/ 2147483647 h 47"/>
              <a:gd name="T12" fmla="*/ 2147483647 w 86"/>
              <a:gd name="T13" fmla="*/ 2147483647 h 47"/>
              <a:gd name="T14" fmla="*/ 2147483647 w 86"/>
              <a:gd name="T15" fmla="*/ 2147483647 h 47"/>
              <a:gd name="T16" fmla="*/ 2147483647 w 86"/>
              <a:gd name="T17" fmla="*/ 2147483647 h 47"/>
              <a:gd name="T18" fmla="*/ 2147483647 w 86"/>
              <a:gd name="T19" fmla="*/ 2147483647 h 47"/>
              <a:gd name="T20" fmla="*/ 2147483647 w 86"/>
              <a:gd name="T21" fmla="*/ 2147483647 h 47"/>
              <a:gd name="T22" fmla="*/ 2147483647 w 86"/>
              <a:gd name="T23" fmla="*/ 2147483647 h 47"/>
              <a:gd name="T24" fmla="*/ 2147483647 w 86"/>
              <a:gd name="T25" fmla="*/ 2147483647 h 47"/>
              <a:gd name="T26" fmla="*/ 2147483647 w 86"/>
              <a:gd name="T27" fmla="*/ 2147483647 h 47"/>
              <a:gd name="T28" fmla="*/ 2147483647 w 86"/>
              <a:gd name="T29" fmla="*/ 2147483647 h 47"/>
              <a:gd name="T30" fmla="*/ 2147483647 w 86"/>
              <a:gd name="T31" fmla="*/ 2147483647 h 47"/>
              <a:gd name="T32" fmla="*/ 2147483647 w 86"/>
              <a:gd name="T33" fmla="*/ 2147483647 h 47"/>
              <a:gd name="T34" fmla="*/ 2147483647 w 86"/>
              <a:gd name="T35" fmla="*/ 2147483647 h 47"/>
              <a:gd name="T36" fmla="*/ 2147483647 w 86"/>
              <a:gd name="T37" fmla="*/ 2147483647 h 47"/>
              <a:gd name="T38" fmla="*/ 2147483647 w 86"/>
              <a:gd name="T39" fmla="*/ 2147483647 h 47"/>
              <a:gd name="T40" fmla="*/ 2147483647 w 86"/>
              <a:gd name="T41" fmla="*/ 2147483647 h 47"/>
              <a:gd name="T42" fmla="*/ 2147483647 w 86"/>
              <a:gd name="T43" fmla="*/ 2147483647 h 47"/>
              <a:gd name="T44" fmla="*/ 2147483647 w 86"/>
              <a:gd name="T45" fmla="*/ 2147483647 h 47"/>
              <a:gd name="T46" fmla="*/ 2147483647 w 86"/>
              <a:gd name="T47" fmla="*/ 2147483647 h 47"/>
              <a:gd name="T48" fmla="*/ 2147483647 w 86"/>
              <a:gd name="T49" fmla="*/ 2147483647 h 47"/>
              <a:gd name="T50" fmla="*/ 2147483647 w 86"/>
              <a:gd name="T51" fmla="*/ 2147483647 h 47"/>
              <a:gd name="T52" fmla="*/ 2147483647 w 86"/>
              <a:gd name="T53" fmla="*/ 2147483647 h 47"/>
              <a:gd name="T54" fmla="*/ 2147483647 w 86"/>
              <a:gd name="T55" fmla="*/ 2147483647 h 47"/>
              <a:gd name="T56" fmla="*/ 2147483647 w 86"/>
              <a:gd name="T57" fmla="*/ 2147483647 h 47"/>
              <a:gd name="T58" fmla="*/ 2147483647 w 86"/>
              <a:gd name="T59" fmla="*/ 2147483647 h 47"/>
              <a:gd name="T60" fmla="*/ 2147483647 w 86"/>
              <a:gd name="T61" fmla="*/ 2147483647 h 47"/>
              <a:gd name="T62" fmla="*/ 2147483647 w 86"/>
              <a:gd name="T63" fmla="*/ 2147483647 h 47"/>
              <a:gd name="T64" fmla="*/ 2147483647 w 86"/>
              <a:gd name="T65" fmla="*/ 2147483647 h 47"/>
              <a:gd name="T66" fmla="*/ 2147483647 w 86"/>
              <a:gd name="T67" fmla="*/ 2147483647 h 47"/>
              <a:gd name="T68" fmla="*/ 2147483647 w 86"/>
              <a:gd name="T69" fmla="*/ 2147483647 h 47"/>
              <a:gd name="T70" fmla="*/ 2147483647 w 86"/>
              <a:gd name="T71" fmla="*/ 2147483647 h 47"/>
              <a:gd name="T72" fmla="*/ 2147483647 w 86"/>
              <a:gd name="T73" fmla="*/ 2147483647 h 47"/>
              <a:gd name="T74" fmla="*/ 2147483647 w 86"/>
              <a:gd name="T75" fmla="*/ 2147483647 h 47"/>
              <a:gd name="T76" fmla="*/ 2147483647 w 86"/>
              <a:gd name="T77" fmla="*/ 2147483647 h 47"/>
              <a:gd name="T78" fmla="*/ 2147483647 w 86"/>
              <a:gd name="T79" fmla="*/ 2147483647 h 47"/>
              <a:gd name="T80" fmla="*/ 2147483647 w 86"/>
              <a:gd name="T81" fmla="*/ 2147483647 h 47"/>
              <a:gd name="T82" fmla="*/ 2147483647 w 86"/>
              <a:gd name="T83" fmla="*/ 2147483647 h 47"/>
              <a:gd name="T84" fmla="*/ 2147483647 w 86"/>
              <a:gd name="T85" fmla="*/ 2147483647 h 47"/>
              <a:gd name="T86" fmla="*/ 2147483647 w 86"/>
              <a:gd name="T87" fmla="*/ 2147483647 h 47"/>
              <a:gd name="T88" fmla="*/ 2147483647 w 86"/>
              <a:gd name="T89" fmla="*/ 2147483647 h 47"/>
              <a:gd name="T90" fmla="*/ 2147483647 w 86"/>
              <a:gd name="T91" fmla="*/ 2147483647 h 47"/>
              <a:gd name="T92" fmla="*/ 2147483647 w 86"/>
              <a:gd name="T93" fmla="*/ 2147483647 h 47"/>
              <a:gd name="T94" fmla="*/ 2147483647 w 86"/>
              <a:gd name="T95" fmla="*/ 2147483647 h 47"/>
              <a:gd name="T96" fmla="*/ 2147483647 w 86"/>
              <a:gd name="T97" fmla="*/ 2147483647 h 47"/>
              <a:gd name="T98" fmla="*/ 2147483647 w 86"/>
              <a:gd name="T99" fmla="*/ 2147483647 h 47"/>
              <a:gd name="T100" fmla="*/ 2147483647 w 86"/>
              <a:gd name="T101" fmla="*/ 2147483647 h 47"/>
              <a:gd name="T102" fmla="*/ 2147483647 w 86"/>
              <a:gd name="T103" fmla="*/ 2147483647 h 47"/>
              <a:gd name="T104" fmla="*/ 2147483647 w 86"/>
              <a:gd name="T105" fmla="*/ 2147483647 h 47"/>
              <a:gd name="T106" fmla="*/ 2147483647 w 86"/>
              <a:gd name="T107" fmla="*/ 2147483647 h 47"/>
              <a:gd name="T108" fmla="*/ 2147483647 w 86"/>
              <a:gd name="T109" fmla="*/ 2147483647 h 47"/>
              <a:gd name="T110" fmla="*/ 2147483647 w 86"/>
              <a:gd name="T111" fmla="*/ 2147483647 h 47"/>
              <a:gd name="T112" fmla="*/ 2147483647 w 86"/>
              <a:gd name="T113" fmla="*/ 2147483647 h 47"/>
              <a:gd name="T114" fmla="*/ 2147483647 w 86"/>
              <a:gd name="T115" fmla="*/ 2147483647 h 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6"/>
              <a:gd name="T175" fmla="*/ 0 h 47"/>
              <a:gd name="T176" fmla="*/ 86 w 86"/>
              <a:gd name="T177" fmla="*/ 47 h 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6" h="47">
                <a:moveTo>
                  <a:pt x="2" y="21"/>
                </a:moveTo>
                <a:lnTo>
                  <a:pt x="0" y="3"/>
                </a:lnTo>
                <a:lnTo>
                  <a:pt x="14" y="1"/>
                </a:lnTo>
                <a:lnTo>
                  <a:pt x="14" y="4"/>
                </a:lnTo>
                <a:lnTo>
                  <a:pt x="4" y="5"/>
                </a:lnTo>
                <a:lnTo>
                  <a:pt x="4" y="9"/>
                </a:lnTo>
                <a:lnTo>
                  <a:pt x="14" y="9"/>
                </a:lnTo>
                <a:lnTo>
                  <a:pt x="14" y="12"/>
                </a:lnTo>
                <a:lnTo>
                  <a:pt x="5" y="13"/>
                </a:lnTo>
                <a:lnTo>
                  <a:pt x="5" y="18"/>
                </a:lnTo>
                <a:lnTo>
                  <a:pt x="15" y="17"/>
                </a:lnTo>
                <a:lnTo>
                  <a:pt x="16" y="20"/>
                </a:lnTo>
                <a:lnTo>
                  <a:pt x="2" y="21"/>
                </a:lnTo>
                <a:close/>
                <a:moveTo>
                  <a:pt x="31" y="18"/>
                </a:moveTo>
                <a:lnTo>
                  <a:pt x="28" y="19"/>
                </a:lnTo>
                <a:lnTo>
                  <a:pt x="27" y="12"/>
                </a:lnTo>
                <a:cubicBezTo>
                  <a:pt x="27" y="10"/>
                  <a:pt x="27" y="9"/>
                  <a:pt x="26" y="9"/>
                </a:cubicBezTo>
                <a:cubicBezTo>
                  <a:pt x="26" y="9"/>
                  <a:pt x="26" y="8"/>
                  <a:pt x="26" y="8"/>
                </a:cubicBezTo>
                <a:cubicBezTo>
                  <a:pt x="25" y="8"/>
                  <a:pt x="25" y="8"/>
                  <a:pt x="24" y="8"/>
                </a:cubicBezTo>
                <a:cubicBezTo>
                  <a:pt x="24" y="8"/>
                  <a:pt x="23" y="8"/>
                  <a:pt x="23" y="9"/>
                </a:cubicBezTo>
                <a:cubicBezTo>
                  <a:pt x="22" y="9"/>
                  <a:pt x="22" y="9"/>
                  <a:pt x="22" y="10"/>
                </a:cubicBezTo>
                <a:cubicBezTo>
                  <a:pt x="22" y="11"/>
                  <a:pt x="22" y="12"/>
                  <a:pt x="22" y="13"/>
                </a:cubicBezTo>
                <a:lnTo>
                  <a:pt x="22" y="19"/>
                </a:lnTo>
                <a:lnTo>
                  <a:pt x="19" y="19"/>
                </a:lnTo>
                <a:lnTo>
                  <a:pt x="18" y="6"/>
                </a:lnTo>
                <a:lnTo>
                  <a:pt x="21" y="6"/>
                </a:lnTo>
                <a:lnTo>
                  <a:pt x="21" y="8"/>
                </a:lnTo>
                <a:cubicBezTo>
                  <a:pt x="22" y="6"/>
                  <a:pt x="24" y="5"/>
                  <a:pt x="25" y="5"/>
                </a:cubicBezTo>
                <a:cubicBezTo>
                  <a:pt x="26" y="5"/>
                  <a:pt x="27" y="5"/>
                  <a:pt x="28" y="5"/>
                </a:cubicBezTo>
                <a:cubicBezTo>
                  <a:pt x="28" y="6"/>
                  <a:pt x="29" y="6"/>
                  <a:pt x="29" y="6"/>
                </a:cubicBezTo>
                <a:cubicBezTo>
                  <a:pt x="30" y="7"/>
                  <a:pt x="30" y="7"/>
                  <a:pt x="30" y="8"/>
                </a:cubicBezTo>
                <a:cubicBezTo>
                  <a:pt x="30" y="8"/>
                  <a:pt x="30" y="9"/>
                  <a:pt x="30" y="10"/>
                </a:cubicBezTo>
                <a:lnTo>
                  <a:pt x="31" y="18"/>
                </a:lnTo>
                <a:close/>
                <a:moveTo>
                  <a:pt x="42" y="13"/>
                </a:moveTo>
                <a:lnTo>
                  <a:pt x="46" y="13"/>
                </a:lnTo>
                <a:cubicBezTo>
                  <a:pt x="45" y="15"/>
                  <a:pt x="45" y="16"/>
                  <a:pt x="44" y="16"/>
                </a:cubicBezTo>
                <a:cubicBezTo>
                  <a:pt x="43" y="17"/>
                  <a:pt x="42" y="18"/>
                  <a:pt x="40" y="18"/>
                </a:cubicBezTo>
                <a:cubicBezTo>
                  <a:pt x="38" y="18"/>
                  <a:pt x="36" y="17"/>
                  <a:pt x="35" y="16"/>
                </a:cubicBezTo>
                <a:cubicBezTo>
                  <a:pt x="34" y="15"/>
                  <a:pt x="33" y="13"/>
                  <a:pt x="33" y="12"/>
                </a:cubicBezTo>
                <a:cubicBezTo>
                  <a:pt x="33" y="9"/>
                  <a:pt x="33" y="8"/>
                  <a:pt x="34" y="6"/>
                </a:cubicBezTo>
                <a:cubicBezTo>
                  <a:pt x="35" y="5"/>
                  <a:pt x="37" y="4"/>
                  <a:pt x="39" y="4"/>
                </a:cubicBezTo>
                <a:cubicBezTo>
                  <a:pt x="41" y="4"/>
                  <a:pt x="42" y="4"/>
                  <a:pt x="44" y="5"/>
                </a:cubicBezTo>
                <a:cubicBezTo>
                  <a:pt x="45" y="7"/>
                  <a:pt x="46" y="9"/>
                  <a:pt x="46" y="11"/>
                </a:cubicBezTo>
                <a:lnTo>
                  <a:pt x="37" y="12"/>
                </a:lnTo>
                <a:cubicBezTo>
                  <a:pt x="37" y="13"/>
                  <a:pt x="37" y="14"/>
                  <a:pt x="38" y="14"/>
                </a:cubicBezTo>
                <a:cubicBezTo>
                  <a:pt x="39" y="15"/>
                  <a:pt x="39" y="15"/>
                  <a:pt x="40" y="15"/>
                </a:cubicBezTo>
                <a:cubicBezTo>
                  <a:pt x="41" y="15"/>
                  <a:pt x="41" y="15"/>
                  <a:pt x="41" y="15"/>
                </a:cubicBezTo>
                <a:cubicBezTo>
                  <a:pt x="42" y="14"/>
                  <a:pt x="42" y="14"/>
                  <a:pt x="42" y="13"/>
                </a:cubicBezTo>
                <a:close/>
                <a:moveTo>
                  <a:pt x="42" y="9"/>
                </a:moveTo>
                <a:cubicBezTo>
                  <a:pt x="42" y="8"/>
                  <a:pt x="42" y="8"/>
                  <a:pt x="41" y="7"/>
                </a:cubicBezTo>
                <a:cubicBezTo>
                  <a:pt x="40" y="7"/>
                  <a:pt x="40" y="7"/>
                  <a:pt x="39" y="7"/>
                </a:cubicBezTo>
                <a:cubicBezTo>
                  <a:pt x="38" y="7"/>
                  <a:pt x="38" y="7"/>
                  <a:pt x="37" y="8"/>
                </a:cubicBezTo>
                <a:cubicBezTo>
                  <a:pt x="37" y="8"/>
                  <a:pt x="37" y="9"/>
                  <a:pt x="37" y="10"/>
                </a:cubicBezTo>
                <a:lnTo>
                  <a:pt x="42" y="9"/>
                </a:lnTo>
                <a:close/>
                <a:moveTo>
                  <a:pt x="53" y="16"/>
                </a:moveTo>
                <a:lnTo>
                  <a:pt x="49" y="17"/>
                </a:lnTo>
                <a:lnTo>
                  <a:pt x="48" y="3"/>
                </a:lnTo>
                <a:lnTo>
                  <a:pt x="51" y="3"/>
                </a:lnTo>
                <a:lnTo>
                  <a:pt x="51" y="5"/>
                </a:lnTo>
                <a:cubicBezTo>
                  <a:pt x="52" y="4"/>
                  <a:pt x="52" y="3"/>
                  <a:pt x="53" y="3"/>
                </a:cubicBezTo>
                <a:cubicBezTo>
                  <a:pt x="53" y="3"/>
                  <a:pt x="54" y="3"/>
                  <a:pt x="54" y="3"/>
                </a:cubicBezTo>
                <a:cubicBezTo>
                  <a:pt x="55" y="2"/>
                  <a:pt x="56" y="3"/>
                  <a:pt x="57" y="3"/>
                </a:cubicBezTo>
                <a:lnTo>
                  <a:pt x="56" y="6"/>
                </a:lnTo>
                <a:cubicBezTo>
                  <a:pt x="55" y="6"/>
                  <a:pt x="55" y="6"/>
                  <a:pt x="54" y="6"/>
                </a:cubicBezTo>
                <a:cubicBezTo>
                  <a:pt x="54" y="6"/>
                  <a:pt x="53" y="6"/>
                  <a:pt x="53" y="6"/>
                </a:cubicBezTo>
                <a:cubicBezTo>
                  <a:pt x="52" y="7"/>
                  <a:pt x="52" y="7"/>
                  <a:pt x="52" y="8"/>
                </a:cubicBezTo>
                <a:cubicBezTo>
                  <a:pt x="52" y="9"/>
                  <a:pt x="52" y="10"/>
                  <a:pt x="52" y="12"/>
                </a:cubicBezTo>
                <a:lnTo>
                  <a:pt x="53" y="16"/>
                </a:lnTo>
                <a:close/>
                <a:moveTo>
                  <a:pt x="59" y="17"/>
                </a:moveTo>
                <a:lnTo>
                  <a:pt x="63" y="17"/>
                </a:lnTo>
                <a:cubicBezTo>
                  <a:pt x="63" y="17"/>
                  <a:pt x="63" y="18"/>
                  <a:pt x="64" y="18"/>
                </a:cubicBezTo>
                <a:cubicBezTo>
                  <a:pt x="64" y="18"/>
                  <a:pt x="65" y="18"/>
                  <a:pt x="65" y="18"/>
                </a:cubicBezTo>
                <a:cubicBezTo>
                  <a:pt x="66" y="18"/>
                  <a:pt x="67" y="18"/>
                  <a:pt x="67" y="17"/>
                </a:cubicBezTo>
                <a:cubicBezTo>
                  <a:pt x="68" y="17"/>
                  <a:pt x="68" y="17"/>
                  <a:pt x="68" y="16"/>
                </a:cubicBezTo>
                <a:cubicBezTo>
                  <a:pt x="68" y="16"/>
                  <a:pt x="68" y="16"/>
                  <a:pt x="68" y="15"/>
                </a:cubicBezTo>
                <a:lnTo>
                  <a:pt x="68" y="13"/>
                </a:lnTo>
                <a:cubicBezTo>
                  <a:pt x="67" y="14"/>
                  <a:pt x="66" y="15"/>
                  <a:pt x="64" y="15"/>
                </a:cubicBezTo>
                <a:cubicBezTo>
                  <a:pt x="62" y="16"/>
                  <a:pt x="61" y="15"/>
                  <a:pt x="60" y="13"/>
                </a:cubicBezTo>
                <a:cubicBezTo>
                  <a:pt x="59" y="12"/>
                  <a:pt x="58" y="11"/>
                  <a:pt x="58" y="9"/>
                </a:cubicBezTo>
                <a:cubicBezTo>
                  <a:pt x="58" y="7"/>
                  <a:pt x="58" y="5"/>
                  <a:pt x="59" y="4"/>
                </a:cubicBezTo>
                <a:cubicBezTo>
                  <a:pt x="60" y="3"/>
                  <a:pt x="61" y="2"/>
                  <a:pt x="63" y="2"/>
                </a:cubicBezTo>
                <a:cubicBezTo>
                  <a:pt x="65" y="2"/>
                  <a:pt x="66" y="2"/>
                  <a:pt x="67" y="4"/>
                </a:cubicBezTo>
                <a:lnTo>
                  <a:pt x="67" y="2"/>
                </a:lnTo>
                <a:lnTo>
                  <a:pt x="70" y="1"/>
                </a:lnTo>
                <a:lnTo>
                  <a:pt x="71" y="13"/>
                </a:lnTo>
                <a:cubicBezTo>
                  <a:pt x="72" y="15"/>
                  <a:pt x="72" y="16"/>
                  <a:pt x="71" y="17"/>
                </a:cubicBezTo>
                <a:cubicBezTo>
                  <a:pt x="71" y="18"/>
                  <a:pt x="71" y="18"/>
                  <a:pt x="70" y="19"/>
                </a:cubicBezTo>
                <a:cubicBezTo>
                  <a:pt x="70" y="19"/>
                  <a:pt x="69" y="20"/>
                  <a:pt x="69" y="20"/>
                </a:cubicBezTo>
                <a:cubicBezTo>
                  <a:pt x="68" y="20"/>
                  <a:pt x="67" y="21"/>
                  <a:pt x="66" y="21"/>
                </a:cubicBezTo>
                <a:cubicBezTo>
                  <a:pt x="63" y="21"/>
                  <a:pt x="62" y="21"/>
                  <a:pt x="61" y="20"/>
                </a:cubicBezTo>
                <a:cubicBezTo>
                  <a:pt x="60" y="19"/>
                  <a:pt x="59" y="18"/>
                  <a:pt x="59" y="17"/>
                </a:cubicBezTo>
                <a:cubicBezTo>
                  <a:pt x="59" y="17"/>
                  <a:pt x="59" y="17"/>
                  <a:pt x="59" y="17"/>
                </a:cubicBezTo>
                <a:close/>
                <a:moveTo>
                  <a:pt x="61" y="9"/>
                </a:moveTo>
                <a:cubicBezTo>
                  <a:pt x="62" y="10"/>
                  <a:pt x="62" y="11"/>
                  <a:pt x="63" y="12"/>
                </a:cubicBezTo>
                <a:cubicBezTo>
                  <a:pt x="63" y="12"/>
                  <a:pt x="64" y="12"/>
                  <a:pt x="65" y="12"/>
                </a:cubicBezTo>
                <a:cubicBezTo>
                  <a:pt x="66" y="12"/>
                  <a:pt x="66" y="12"/>
                  <a:pt x="67" y="11"/>
                </a:cubicBezTo>
                <a:cubicBezTo>
                  <a:pt x="67" y="10"/>
                  <a:pt x="68" y="9"/>
                  <a:pt x="67" y="8"/>
                </a:cubicBezTo>
                <a:cubicBezTo>
                  <a:pt x="67" y="7"/>
                  <a:pt x="67" y="6"/>
                  <a:pt x="66" y="5"/>
                </a:cubicBezTo>
                <a:cubicBezTo>
                  <a:pt x="66" y="5"/>
                  <a:pt x="65" y="4"/>
                  <a:pt x="64" y="4"/>
                </a:cubicBezTo>
                <a:cubicBezTo>
                  <a:pt x="63" y="4"/>
                  <a:pt x="63" y="5"/>
                  <a:pt x="62" y="6"/>
                </a:cubicBezTo>
                <a:cubicBezTo>
                  <a:pt x="62" y="6"/>
                  <a:pt x="61" y="7"/>
                  <a:pt x="61" y="9"/>
                </a:cubicBezTo>
                <a:close/>
                <a:moveTo>
                  <a:pt x="72" y="1"/>
                </a:moveTo>
                <a:lnTo>
                  <a:pt x="76" y="1"/>
                </a:lnTo>
                <a:lnTo>
                  <a:pt x="80" y="10"/>
                </a:lnTo>
                <a:lnTo>
                  <a:pt x="82" y="0"/>
                </a:lnTo>
                <a:lnTo>
                  <a:pt x="86" y="0"/>
                </a:lnTo>
                <a:lnTo>
                  <a:pt x="82" y="13"/>
                </a:lnTo>
                <a:lnTo>
                  <a:pt x="82" y="16"/>
                </a:lnTo>
                <a:cubicBezTo>
                  <a:pt x="82" y="16"/>
                  <a:pt x="81" y="17"/>
                  <a:pt x="81" y="17"/>
                </a:cubicBezTo>
                <a:cubicBezTo>
                  <a:pt x="81" y="18"/>
                  <a:pt x="81" y="18"/>
                  <a:pt x="80" y="19"/>
                </a:cubicBezTo>
                <a:cubicBezTo>
                  <a:pt x="80" y="19"/>
                  <a:pt x="79" y="19"/>
                  <a:pt x="79" y="19"/>
                </a:cubicBezTo>
                <a:cubicBezTo>
                  <a:pt x="78" y="19"/>
                  <a:pt x="78" y="20"/>
                  <a:pt x="77" y="20"/>
                </a:cubicBezTo>
                <a:cubicBezTo>
                  <a:pt x="76" y="20"/>
                  <a:pt x="76" y="20"/>
                  <a:pt x="75" y="20"/>
                </a:cubicBezTo>
                <a:lnTo>
                  <a:pt x="75" y="17"/>
                </a:lnTo>
                <a:cubicBezTo>
                  <a:pt x="75" y="17"/>
                  <a:pt x="76" y="17"/>
                  <a:pt x="76" y="17"/>
                </a:cubicBezTo>
                <a:cubicBezTo>
                  <a:pt x="77" y="17"/>
                  <a:pt x="77" y="17"/>
                  <a:pt x="78" y="16"/>
                </a:cubicBezTo>
                <a:cubicBezTo>
                  <a:pt x="78" y="15"/>
                  <a:pt x="78" y="15"/>
                  <a:pt x="79" y="14"/>
                </a:cubicBezTo>
                <a:lnTo>
                  <a:pt x="72" y="1"/>
                </a:lnTo>
                <a:close/>
                <a:moveTo>
                  <a:pt x="11" y="47"/>
                </a:moveTo>
                <a:lnTo>
                  <a:pt x="9" y="29"/>
                </a:lnTo>
                <a:lnTo>
                  <a:pt x="13" y="28"/>
                </a:lnTo>
                <a:lnTo>
                  <a:pt x="15" y="47"/>
                </a:lnTo>
                <a:lnTo>
                  <a:pt x="11" y="47"/>
                </a:lnTo>
                <a:close/>
                <a:moveTo>
                  <a:pt x="30" y="45"/>
                </a:moveTo>
                <a:lnTo>
                  <a:pt x="27" y="46"/>
                </a:lnTo>
                <a:lnTo>
                  <a:pt x="26" y="39"/>
                </a:lnTo>
                <a:cubicBezTo>
                  <a:pt x="26" y="37"/>
                  <a:pt x="26" y="36"/>
                  <a:pt x="26" y="36"/>
                </a:cubicBezTo>
                <a:cubicBezTo>
                  <a:pt x="25" y="36"/>
                  <a:pt x="25" y="35"/>
                  <a:pt x="25" y="35"/>
                </a:cubicBezTo>
                <a:cubicBezTo>
                  <a:pt x="24" y="35"/>
                  <a:pt x="24" y="35"/>
                  <a:pt x="24" y="35"/>
                </a:cubicBezTo>
                <a:cubicBezTo>
                  <a:pt x="23" y="35"/>
                  <a:pt x="22" y="35"/>
                  <a:pt x="22" y="36"/>
                </a:cubicBezTo>
                <a:cubicBezTo>
                  <a:pt x="22" y="36"/>
                  <a:pt x="21" y="36"/>
                  <a:pt x="21" y="37"/>
                </a:cubicBezTo>
                <a:cubicBezTo>
                  <a:pt x="21" y="38"/>
                  <a:pt x="21" y="39"/>
                  <a:pt x="21" y="40"/>
                </a:cubicBezTo>
                <a:lnTo>
                  <a:pt x="22" y="46"/>
                </a:lnTo>
                <a:lnTo>
                  <a:pt x="18" y="46"/>
                </a:lnTo>
                <a:lnTo>
                  <a:pt x="17" y="33"/>
                </a:lnTo>
                <a:lnTo>
                  <a:pt x="20" y="33"/>
                </a:lnTo>
                <a:lnTo>
                  <a:pt x="20" y="35"/>
                </a:lnTo>
                <a:cubicBezTo>
                  <a:pt x="21" y="33"/>
                  <a:pt x="23" y="32"/>
                  <a:pt x="25" y="32"/>
                </a:cubicBezTo>
                <a:cubicBezTo>
                  <a:pt x="25" y="32"/>
                  <a:pt x="26" y="32"/>
                  <a:pt x="27" y="32"/>
                </a:cubicBezTo>
                <a:cubicBezTo>
                  <a:pt x="27" y="33"/>
                  <a:pt x="28" y="33"/>
                  <a:pt x="28" y="33"/>
                </a:cubicBezTo>
                <a:cubicBezTo>
                  <a:pt x="29" y="34"/>
                  <a:pt x="29" y="34"/>
                  <a:pt x="29" y="35"/>
                </a:cubicBezTo>
                <a:cubicBezTo>
                  <a:pt x="29" y="35"/>
                  <a:pt x="29" y="36"/>
                  <a:pt x="30" y="37"/>
                </a:cubicBezTo>
                <a:lnTo>
                  <a:pt x="30" y="45"/>
                </a:lnTo>
                <a:close/>
                <a:moveTo>
                  <a:pt x="39" y="31"/>
                </a:moveTo>
                <a:lnTo>
                  <a:pt x="39" y="34"/>
                </a:lnTo>
                <a:lnTo>
                  <a:pt x="37" y="34"/>
                </a:lnTo>
                <a:lnTo>
                  <a:pt x="37" y="39"/>
                </a:lnTo>
                <a:cubicBezTo>
                  <a:pt x="37" y="41"/>
                  <a:pt x="37" y="41"/>
                  <a:pt x="37" y="41"/>
                </a:cubicBezTo>
                <a:cubicBezTo>
                  <a:pt x="38" y="42"/>
                  <a:pt x="38" y="42"/>
                  <a:pt x="38" y="42"/>
                </a:cubicBezTo>
                <a:cubicBezTo>
                  <a:pt x="38" y="42"/>
                  <a:pt x="38" y="42"/>
                  <a:pt x="38" y="42"/>
                </a:cubicBezTo>
                <a:cubicBezTo>
                  <a:pt x="39" y="42"/>
                  <a:pt x="39" y="42"/>
                  <a:pt x="40" y="41"/>
                </a:cubicBezTo>
                <a:lnTo>
                  <a:pt x="40" y="44"/>
                </a:lnTo>
                <a:cubicBezTo>
                  <a:pt x="40" y="45"/>
                  <a:pt x="39" y="45"/>
                  <a:pt x="38" y="45"/>
                </a:cubicBezTo>
                <a:cubicBezTo>
                  <a:pt x="37" y="45"/>
                  <a:pt x="36" y="45"/>
                  <a:pt x="36" y="45"/>
                </a:cubicBezTo>
                <a:cubicBezTo>
                  <a:pt x="35" y="45"/>
                  <a:pt x="35" y="44"/>
                  <a:pt x="35" y="44"/>
                </a:cubicBezTo>
                <a:cubicBezTo>
                  <a:pt x="34" y="44"/>
                  <a:pt x="34" y="43"/>
                  <a:pt x="34" y="43"/>
                </a:cubicBezTo>
                <a:cubicBezTo>
                  <a:pt x="34" y="42"/>
                  <a:pt x="34" y="42"/>
                  <a:pt x="34" y="40"/>
                </a:cubicBezTo>
                <a:lnTo>
                  <a:pt x="33" y="34"/>
                </a:lnTo>
                <a:lnTo>
                  <a:pt x="32" y="35"/>
                </a:lnTo>
                <a:lnTo>
                  <a:pt x="31" y="32"/>
                </a:lnTo>
                <a:lnTo>
                  <a:pt x="33" y="32"/>
                </a:lnTo>
                <a:lnTo>
                  <a:pt x="33" y="29"/>
                </a:lnTo>
                <a:lnTo>
                  <a:pt x="36" y="27"/>
                </a:lnTo>
                <a:lnTo>
                  <a:pt x="36" y="31"/>
                </a:lnTo>
                <a:lnTo>
                  <a:pt x="39" y="31"/>
                </a:lnTo>
                <a:close/>
                <a:moveTo>
                  <a:pt x="44" y="35"/>
                </a:moveTo>
                <a:lnTo>
                  <a:pt x="40" y="34"/>
                </a:lnTo>
                <a:cubicBezTo>
                  <a:pt x="41" y="33"/>
                  <a:pt x="41" y="32"/>
                  <a:pt x="42" y="31"/>
                </a:cubicBezTo>
                <a:cubicBezTo>
                  <a:pt x="43" y="31"/>
                  <a:pt x="44" y="30"/>
                  <a:pt x="46" y="30"/>
                </a:cubicBezTo>
                <a:cubicBezTo>
                  <a:pt x="47" y="30"/>
                  <a:pt x="49" y="30"/>
                  <a:pt x="49" y="30"/>
                </a:cubicBezTo>
                <a:cubicBezTo>
                  <a:pt x="50" y="31"/>
                  <a:pt x="51" y="31"/>
                  <a:pt x="51" y="32"/>
                </a:cubicBezTo>
                <a:cubicBezTo>
                  <a:pt x="52" y="32"/>
                  <a:pt x="52" y="33"/>
                  <a:pt x="52" y="35"/>
                </a:cubicBezTo>
                <a:lnTo>
                  <a:pt x="52" y="39"/>
                </a:lnTo>
                <a:cubicBezTo>
                  <a:pt x="52" y="40"/>
                  <a:pt x="53" y="41"/>
                  <a:pt x="53" y="41"/>
                </a:cubicBezTo>
                <a:cubicBezTo>
                  <a:pt x="53" y="42"/>
                  <a:pt x="53" y="43"/>
                  <a:pt x="54" y="43"/>
                </a:cubicBezTo>
                <a:lnTo>
                  <a:pt x="50" y="44"/>
                </a:lnTo>
                <a:cubicBezTo>
                  <a:pt x="50" y="43"/>
                  <a:pt x="50" y="43"/>
                  <a:pt x="50" y="43"/>
                </a:cubicBezTo>
                <a:cubicBezTo>
                  <a:pt x="50" y="42"/>
                  <a:pt x="49" y="42"/>
                  <a:pt x="49" y="42"/>
                </a:cubicBezTo>
                <a:cubicBezTo>
                  <a:pt x="49" y="43"/>
                  <a:pt x="48" y="43"/>
                  <a:pt x="48" y="44"/>
                </a:cubicBezTo>
                <a:cubicBezTo>
                  <a:pt x="47" y="44"/>
                  <a:pt x="46" y="44"/>
                  <a:pt x="45" y="44"/>
                </a:cubicBezTo>
                <a:cubicBezTo>
                  <a:pt x="44" y="44"/>
                  <a:pt x="43" y="44"/>
                  <a:pt x="42" y="43"/>
                </a:cubicBezTo>
                <a:cubicBezTo>
                  <a:pt x="41" y="43"/>
                  <a:pt x="41" y="42"/>
                  <a:pt x="41" y="41"/>
                </a:cubicBezTo>
                <a:cubicBezTo>
                  <a:pt x="41" y="40"/>
                  <a:pt x="41" y="39"/>
                  <a:pt x="41" y="39"/>
                </a:cubicBezTo>
                <a:cubicBezTo>
                  <a:pt x="41" y="38"/>
                  <a:pt x="42" y="38"/>
                  <a:pt x="42" y="37"/>
                </a:cubicBezTo>
                <a:cubicBezTo>
                  <a:pt x="43" y="37"/>
                  <a:pt x="44" y="36"/>
                  <a:pt x="45" y="36"/>
                </a:cubicBezTo>
                <a:cubicBezTo>
                  <a:pt x="47" y="36"/>
                  <a:pt x="48" y="35"/>
                  <a:pt x="48" y="35"/>
                </a:cubicBezTo>
                <a:cubicBezTo>
                  <a:pt x="48" y="34"/>
                  <a:pt x="48" y="33"/>
                  <a:pt x="48" y="33"/>
                </a:cubicBezTo>
                <a:cubicBezTo>
                  <a:pt x="47" y="33"/>
                  <a:pt x="47" y="33"/>
                  <a:pt x="46" y="33"/>
                </a:cubicBezTo>
                <a:cubicBezTo>
                  <a:pt x="45" y="33"/>
                  <a:pt x="45" y="33"/>
                  <a:pt x="44" y="33"/>
                </a:cubicBezTo>
                <a:cubicBezTo>
                  <a:pt x="44" y="34"/>
                  <a:pt x="44" y="34"/>
                  <a:pt x="44" y="35"/>
                </a:cubicBezTo>
                <a:close/>
                <a:moveTo>
                  <a:pt x="49" y="37"/>
                </a:moveTo>
                <a:cubicBezTo>
                  <a:pt x="48" y="37"/>
                  <a:pt x="48" y="38"/>
                  <a:pt x="47" y="38"/>
                </a:cubicBezTo>
                <a:cubicBezTo>
                  <a:pt x="46" y="38"/>
                  <a:pt x="45" y="38"/>
                  <a:pt x="45" y="39"/>
                </a:cubicBezTo>
                <a:cubicBezTo>
                  <a:pt x="44" y="39"/>
                  <a:pt x="44" y="40"/>
                  <a:pt x="44" y="40"/>
                </a:cubicBezTo>
                <a:cubicBezTo>
                  <a:pt x="44" y="41"/>
                  <a:pt x="44" y="41"/>
                  <a:pt x="45" y="41"/>
                </a:cubicBezTo>
                <a:cubicBezTo>
                  <a:pt x="45" y="42"/>
                  <a:pt x="46" y="42"/>
                  <a:pt x="46" y="42"/>
                </a:cubicBezTo>
                <a:cubicBezTo>
                  <a:pt x="47" y="42"/>
                  <a:pt x="48" y="41"/>
                  <a:pt x="48" y="41"/>
                </a:cubicBezTo>
                <a:cubicBezTo>
                  <a:pt x="48" y="41"/>
                  <a:pt x="49" y="40"/>
                  <a:pt x="49" y="40"/>
                </a:cubicBezTo>
                <a:cubicBezTo>
                  <a:pt x="49" y="39"/>
                  <a:pt x="49" y="39"/>
                  <a:pt x="49" y="38"/>
                </a:cubicBezTo>
                <a:lnTo>
                  <a:pt x="49" y="37"/>
                </a:lnTo>
                <a:close/>
                <a:moveTo>
                  <a:pt x="56" y="43"/>
                </a:moveTo>
                <a:lnTo>
                  <a:pt x="54" y="25"/>
                </a:lnTo>
                <a:lnTo>
                  <a:pt x="58" y="24"/>
                </a:lnTo>
                <a:lnTo>
                  <a:pt x="59" y="34"/>
                </a:lnTo>
                <a:lnTo>
                  <a:pt x="63" y="29"/>
                </a:lnTo>
                <a:lnTo>
                  <a:pt x="67" y="29"/>
                </a:lnTo>
                <a:lnTo>
                  <a:pt x="63" y="34"/>
                </a:lnTo>
                <a:lnTo>
                  <a:pt x="69" y="42"/>
                </a:lnTo>
                <a:lnTo>
                  <a:pt x="65" y="42"/>
                </a:lnTo>
                <a:lnTo>
                  <a:pt x="61" y="37"/>
                </a:lnTo>
                <a:lnTo>
                  <a:pt x="59" y="38"/>
                </a:lnTo>
                <a:lnTo>
                  <a:pt x="60" y="43"/>
                </a:lnTo>
                <a:lnTo>
                  <a:pt x="56" y="43"/>
                </a:lnTo>
                <a:close/>
                <a:moveTo>
                  <a:pt x="78" y="37"/>
                </a:moveTo>
                <a:lnTo>
                  <a:pt x="82" y="37"/>
                </a:lnTo>
                <a:cubicBezTo>
                  <a:pt x="81" y="38"/>
                  <a:pt x="81" y="39"/>
                  <a:pt x="80" y="40"/>
                </a:cubicBezTo>
                <a:cubicBezTo>
                  <a:pt x="79" y="41"/>
                  <a:pt x="78" y="41"/>
                  <a:pt x="76" y="41"/>
                </a:cubicBezTo>
                <a:cubicBezTo>
                  <a:pt x="74" y="42"/>
                  <a:pt x="72" y="41"/>
                  <a:pt x="71" y="40"/>
                </a:cubicBezTo>
                <a:cubicBezTo>
                  <a:pt x="70" y="39"/>
                  <a:pt x="69" y="37"/>
                  <a:pt x="69" y="35"/>
                </a:cubicBezTo>
                <a:cubicBezTo>
                  <a:pt x="69" y="33"/>
                  <a:pt x="69" y="31"/>
                  <a:pt x="70" y="30"/>
                </a:cubicBezTo>
                <a:cubicBezTo>
                  <a:pt x="71" y="29"/>
                  <a:pt x="73" y="28"/>
                  <a:pt x="75" y="28"/>
                </a:cubicBezTo>
                <a:cubicBezTo>
                  <a:pt x="77" y="27"/>
                  <a:pt x="78" y="28"/>
                  <a:pt x="80" y="29"/>
                </a:cubicBezTo>
                <a:cubicBezTo>
                  <a:pt x="81" y="30"/>
                  <a:pt x="82" y="32"/>
                  <a:pt x="82" y="35"/>
                </a:cubicBezTo>
                <a:lnTo>
                  <a:pt x="73" y="36"/>
                </a:lnTo>
                <a:cubicBezTo>
                  <a:pt x="73" y="37"/>
                  <a:pt x="73" y="38"/>
                  <a:pt x="74" y="38"/>
                </a:cubicBezTo>
                <a:cubicBezTo>
                  <a:pt x="75" y="39"/>
                  <a:pt x="75" y="39"/>
                  <a:pt x="76" y="39"/>
                </a:cubicBezTo>
                <a:cubicBezTo>
                  <a:pt x="77" y="39"/>
                  <a:pt x="77" y="39"/>
                  <a:pt x="77" y="38"/>
                </a:cubicBezTo>
                <a:cubicBezTo>
                  <a:pt x="78" y="38"/>
                  <a:pt x="78" y="37"/>
                  <a:pt x="78" y="37"/>
                </a:cubicBezTo>
                <a:close/>
                <a:moveTo>
                  <a:pt x="78" y="33"/>
                </a:moveTo>
                <a:cubicBezTo>
                  <a:pt x="78" y="32"/>
                  <a:pt x="78" y="31"/>
                  <a:pt x="77" y="31"/>
                </a:cubicBezTo>
                <a:cubicBezTo>
                  <a:pt x="76" y="30"/>
                  <a:pt x="76" y="30"/>
                  <a:pt x="75" y="30"/>
                </a:cubicBezTo>
                <a:cubicBezTo>
                  <a:pt x="74" y="30"/>
                  <a:pt x="74" y="31"/>
                  <a:pt x="73" y="31"/>
                </a:cubicBezTo>
                <a:cubicBezTo>
                  <a:pt x="73" y="32"/>
                  <a:pt x="73" y="33"/>
                  <a:pt x="73" y="34"/>
                </a:cubicBezTo>
                <a:lnTo>
                  <a:pt x="78" y="33"/>
                </a:lnTo>
                <a:close/>
              </a:path>
            </a:pathLst>
          </a:custGeom>
          <a:solidFill>
            <a:srgbClr val="25221E"/>
          </a:solidFill>
          <a:ln w="9525">
            <a:noFill/>
            <a:round/>
            <a:headEnd/>
            <a:tailEnd/>
          </a:ln>
        </p:spPr>
        <p:txBody>
          <a:bodyPr/>
          <a:lstStyle/>
          <a:p>
            <a:endParaRPr lang="en-US"/>
          </a:p>
        </p:txBody>
      </p:sp>
      <p:sp>
        <p:nvSpPr>
          <p:cNvPr id="210958" name="Freeform 14"/>
          <p:cNvSpPr>
            <a:spLocks noEditPoints="1"/>
          </p:cNvSpPr>
          <p:nvPr/>
        </p:nvSpPr>
        <p:spPr bwMode="auto">
          <a:xfrm>
            <a:off x="5900738" y="3582988"/>
            <a:ext cx="1847850" cy="609600"/>
          </a:xfrm>
          <a:custGeom>
            <a:avLst/>
            <a:gdLst>
              <a:gd name="T0" fmla="*/ 2147483647 w 115"/>
              <a:gd name="T1" fmla="*/ 2147483647 h 41"/>
              <a:gd name="T2" fmla="*/ 2147483647 w 115"/>
              <a:gd name="T3" fmla="*/ 2147483647 h 41"/>
              <a:gd name="T4" fmla="*/ 2147483647 w 115"/>
              <a:gd name="T5" fmla="*/ 2147483647 h 41"/>
              <a:gd name="T6" fmla="*/ 2147483647 w 115"/>
              <a:gd name="T7" fmla="*/ 2147483647 h 41"/>
              <a:gd name="T8" fmla="*/ 2147483647 w 115"/>
              <a:gd name="T9" fmla="*/ 2147483647 h 41"/>
              <a:gd name="T10" fmla="*/ 2147483647 w 115"/>
              <a:gd name="T11" fmla="*/ 2147483647 h 41"/>
              <a:gd name="T12" fmla="*/ 2147483647 w 115"/>
              <a:gd name="T13" fmla="*/ 2147483647 h 41"/>
              <a:gd name="T14" fmla="*/ 2147483647 w 115"/>
              <a:gd name="T15" fmla="*/ 2147483647 h 41"/>
              <a:gd name="T16" fmla="*/ 2147483647 w 115"/>
              <a:gd name="T17" fmla="*/ 2147483647 h 41"/>
              <a:gd name="T18" fmla="*/ 2147483647 w 115"/>
              <a:gd name="T19" fmla="*/ 2147483647 h 41"/>
              <a:gd name="T20" fmla="*/ 2147483647 w 115"/>
              <a:gd name="T21" fmla="*/ 2147483647 h 41"/>
              <a:gd name="T22" fmla="*/ 2147483647 w 115"/>
              <a:gd name="T23" fmla="*/ 2147483647 h 41"/>
              <a:gd name="T24" fmla="*/ 2147483647 w 115"/>
              <a:gd name="T25" fmla="*/ 2147483647 h 41"/>
              <a:gd name="T26" fmla="*/ 2147483647 w 115"/>
              <a:gd name="T27" fmla="*/ 2147483647 h 41"/>
              <a:gd name="T28" fmla="*/ 2147483647 w 115"/>
              <a:gd name="T29" fmla="*/ 2147483647 h 41"/>
              <a:gd name="T30" fmla="*/ 2147483647 w 115"/>
              <a:gd name="T31" fmla="*/ 2147483647 h 41"/>
              <a:gd name="T32" fmla="*/ 2147483647 w 115"/>
              <a:gd name="T33" fmla="*/ 2147483647 h 41"/>
              <a:gd name="T34" fmla="*/ 2147483647 w 115"/>
              <a:gd name="T35" fmla="*/ 2147483647 h 41"/>
              <a:gd name="T36" fmla="*/ 2147483647 w 115"/>
              <a:gd name="T37" fmla="*/ 2147483647 h 41"/>
              <a:gd name="T38" fmla="*/ 2147483647 w 115"/>
              <a:gd name="T39" fmla="*/ 2147483647 h 41"/>
              <a:gd name="T40" fmla="*/ 2147483647 w 115"/>
              <a:gd name="T41" fmla="*/ 0 h 41"/>
              <a:gd name="T42" fmla="*/ 2147483647 w 115"/>
              <a:gd name="T43" fmla="*/ 2147483647 h 41"/>
              <a:gd name="T44" fmla="*/ 2147483647 w 115"/>
              <a:gd name="T45" fmla="*/ 2147483647 h 41"/>
              <a:gd name="T46" fmla="*/ 0 w 115"/>
              <a:gd name="T47" fmla="*/ 2147483647 h 41"/>
              <a:gd name="T48" fmla="*/ 2147483647 w 115"/>
              <a:gd name="T49" fmla="*/ 2147483647 h 41"/>
              <a:gd name="T50" fmla="*/ 2147483647 w 115"/>
              <a:gd name="T51" fmla="*/ 2147483647 h 41"/>
              <a:gd name="T52" fmla="*/ 2147483647 w 115"/>
              <a:gd name="T53" fmla="*/ 2147483647 h 41"/>
              <a:gd name="T54" fmla="*/ 2147483647 w 115"/>
              <a:gd name="T55" fmla="*/ 2147483647 h 41"/>
              <a:gd name="T56" fmla="*/ 2147483647 w 115"/>
              <a:gd name="T57" fmla="*/ 2147483647 h 41"/>
              <a:gd name="T58" fmla="*/ 2147483647 w 115"/>
              <a:gd name="T59" fmla="*/ 2147483647 h 41"/>
              <a:gd name="T60" fmla="*/ 2147483647 w 115"/>
              <a:gd name="T61" fmla="*/ 2147483647 h 41"/>
              <a:gd name="T62" fmla="*/ 2147483647 w 115"/>
              <a:gd name="T63" fmla="*/ 2147483647 h 41"/>
              <a:gd name="T64" fmla="*/ 2147483647 w 115"/>
              <a:gd name="T65" fmla="*/ 2147483647 h 41"/>
              <a:gd name="T66" fmla="*/ 2147483647 w 115"/>
              <a:gd name="T67" fmla="*/ 2147483647 h 41"/>
              <a:gd name="T68" fmla="*/ 2147483647 w 115"/>
              <a:gd name="T69" fmla="*/ 2147483647 h 41"/>
              <a:gd name="T70" fmla="*/ 2147483647 w 115"/>
              <a:gd name="T71" fmla="*/ 2147483647 h 41"/>
              <a:gd name="T72" fmla="*/ 2147483647 w 115"/>
              <a:gd name="T73" fmla="*/ 2147483647 h 41"/>
              <a:gd name="T74" fmla="*/ 2147483647 w 115"/>
              <a:gd name="T75" fmla="*/ 2147483647 h 41"/>
              <a:gd name="T76" fmla="*/ 2147483647 w 115"/>
              <a:gd name="T77" fmla="*/ 2147483647 h 41"/>
              <a:gd name="T78" fmla="*/ 2147483647 w 115"/>
              <a:gd name="T79" fmla="*/ 2147483647 h 41"/>
              <a:gd name="T80" fmla="*/ 2147483647 w 115"/>
              <a:gd name="T81" fmla="*/ 2147483647 h 41"/>
              <a:gd name="T82" fmla="*/ 2147483647 w 115"/>
              <a:gd name="T83" fmla="*/ 2147483647 h 41"/>
              <a:gd name="T84" fmla="*/ 2147483647 w 115"/>
              <a:gd name="T85" fmla="*/ 2147483647 h 41"/>
              <a:gd name="T86" fmla="*/ 2147483647 w 115"/>
              <a:gd name="T87" fmla="*/ 2147483647 h 41"/>
              <a:gd name="T88" fmla="*/ 2147483647 w 115"/>
              <a:gd name="T89" fmla="*/ 2147483647 h 41"/>
              <a:gd name="T90" fmla="*/ 2147483647 w 115"/>
              <a:gd name="T91" fmla="*/ 2147483647 h 41"/>
              <a:gd name="T92" fmla="*/ 2147483647 w 115"/>
              <a:gd name="T93" fmla="*/ 2147483647 h 41"/>
              <a:gd name="T94" fmla="*/ 2147483647 w 115"/>
              <a:gd name="T95" fmla="*/ 2147483647 h 41"/>
              <a:gd name="T96" fmla="*/ 2147483647 w 115"/>
              <a:gd name="T97" fmla="*/ 2147483647 h 41"/>
              <a:gd name="T98" fmla="*/ 2147483647 w 115"/>
              <a:gd name="T99" fmla="*/ 2147483647 h 41"/>
              <a:gd name="T100" fmla="*/ 2147483647 w 115"/>
              <a:gd name="T101" fmla="*/ 2147483647 h 41"/>
              <a:gd name="T102" fmla="*/ 2147483647 w 115"/>
              <a:gd name="T103" fmla="*/ 2147483647 h 41"/>
              <a:gd name="T104" fmla="*/ 2147483647 w 115"/>
              <a:gd name="T105" fmla="*/ 2147483647 h 41"/>
              <a:gd name="T106" fmla="*/ 2147483647 w 115"/>
              <a:gd name="T107" fmla="*/ 2147483647 h 41"/>
              <a:gd name="T108" fmla="*/ 2147483647 w 115"/>
              <a:gd name="T109" fmla="*/ 2147483647 h 41"/>
              <a:gd name="T110" fmla="*/ 2147483647 w 115"/>
              <a:gd name="T111" fmla="*/ 2147483647 h 41"/>
              <a:gd name="T112" fmla="*/ 2147483647 w 115"/>
              <a:gd name="T113" fmla="*/ 2147483647 h 41"/>
              <a:gd name="T114" fmla="*/ 2147483647 w 115"/>
              <a:gd name="T115" fmla="*/ 2147483647 h 41"/>
              <a:gd name="T116" fmla="*/ 2147483647 w 115"/>
              <a:gd name="T117" fmla="*/ 2147483647 h 41"/>
              <a:gd name="T118" fmla="*/ 2147483647 w 115"/>
              <a:gd name="T119" fmla="*/ 2147483647 h 41"/>
              <a:gd name="T120" fmla="*/ 2147483647 w 115"/>
              <a:gd name="T121" fmla="*/ 2147483647 h 41"/>
              <a:gd name="T122" fmla="*/ 2147483647 w 115"/>
              <a:gd name="T123" fmla="*/ 2147483647 h 41"/>
              <a:gd name="T124" fmla="*/ 2147483647 w 115"/>
              <a:gd name="T125" fmla="*/ 2147483647 h 4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5"/>
              <a:gd name="T190" fmla="*/ 0 h 41"/>
              <a:gd name="T191" fmla="*/ 115 w 115"/>
              <a:gd name="T192" fmla="*/ 41 h 4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5" h="41">
                <a:moveTo>
                  <a:pt x="23" y="17"/>
                </a:moveTo>
                <a:lnTo>
                  <a:pt x="22" y="3"/>
                </a:lnTo>
                <a:lnTo>
                  <a:pt x="33" y="1"/>
                </a:lnTo>
                <a:lnTo>
                  <a:pt x="33" y="4"/>
                </a:lnTo>
                <a:lnTo>
                  <a:pt x="25" y="5"/>
                </a:lnTo>
                <a:lnTo>
                  <a:pt x="25" y="8"/>
                </a:lnTo>
                <a:lnTo>
                  <a:pt x="33" y="7"/>
                </a:lnTo>
                <a:lnTo>
                  <a:pt x="33" y="10"/>
                </a:lnTo>
                <a:lnTo>
                  <a:pt x="26" y="10"/>
                </a:lnTo>
                <a:lnTo>
                  <a:pt x="26" y="14"/>
                </a:lnTo>
                <a:lnTo>
                  <a:pt x="34" y="13"/>
                </a:lnTo>
                <a:lnTo>
                  <a:pt x="34" y="16"/>
                </a:lnTo>
                <a:lnTo>
                  <a:pt x="23" y="17"/>
                </a:lnTo>
                <a:close/>
                <a:moveTo>
                  <a:pt x="46" y="15"/>
                </a:moveTo>
                <a:lnTo>
                  <a:pt x="43" y="15"/>
                </a:lnTo>
                <a:lnTo>
                  <a:pt x="43" y="10"/>
                </a:lnTo>
                <a:cubicBezTo>
                  <a:pt x="43" y="8"/>
                  <a:pt x="43" y="8"/>
                  <a:pt x="43" y="7"/>
                </a:cubicBezTo>
                <a:cubicBezTo>
                  <a:pt x="42" y="7"/>
                  <a:pt x="42" y="7"/>
                  <a:pt x="42" y="7"/>
                </a:cubicBezTo>
                <a:cubicBezTo>
                  <a:pt x="42" y="7"/>
                  <a:pt x="41" y="6"/>
                  <a:pt x="41" y="7"/>
                </a:cubicBezTo>
                <a:cubicBezTo>
                  <a:pt x="40" y="7"/>
                  <a:pt x="40" y="7"/>
                  <a:pt x="40" y="7"/>
                </a:cubicBezTo>
                <a:cubicBezTo>
                  <a:pt x="39" y="7"/>
                  <a:pt x="39" y="8"/>
                  <a:pt x="39" y="8"/>
                </a:cubicBezTo>
                <a:cubicBezTo>
                  <a:pt x="39" y="9"/>
                  <a:pt x="39" y="9"/>
                  <a:pt x="39" y="11"/>
                </a:cubicBezTo>
                <a:lnTo>
                  <a:pt x="39" y="15"/>
                </a:lnTo>
                <a:lnTo>
                  <a:pt x="37" y="16"/>
                </a:lnTo>
                <a:lnTo>
                  <a:pt x="36" y="5"/>
                </a:lnTo>
                <a:lnTo>
                  <a:pt x="38" y="5"/>
                </a:lnTo>
                <a:lnTo>
                  <a:pt x="38" y="6"/>
                </a:lnTo>
                <a:cubicBezTo>
                  <a:pt x="39" y="5"/>
                  <a:pt x="40" y="4"/>
                  <a:pt x="42" y="4"/>
                </a:cubicBezTo>
                <a:cubicBezTo>
                  <a:pt x="42" y="4"/>
                  <a:pt x="43" y="4"/>
                  <a:pt x="43" y="5"/>
                </a:cubicBezTo>
                <a:cubicBezTo>
                  <a:pt x="44" y="5"/>
                  <a:pt x="44" y="5"/>
                  <a:pt x="45" y="5"/>
                </a:cubicBezTo>
                <a:cubicBezTo>
                  <a:pt x="45" y="6"/>
                  <a:pt x="45" y="6"/>
                  <a:pt x="45" y="6"/>
                </a:cubicBezTo>
                <a:cubicBezTo>
                  <a:pt x="45" y="7"/>
                  <a:pt x="45" y="7"/>
                  <a:pt x="46" y="8"/>
                </a:cubicBezTo>
                <a:lnTo>
                  <a:pt x="46" y="15"/>
                </a:lnTo>
                <a:close/>
                <a:moveTo>
                  <a:pt x="55" y="10"/>
                </a:moveTo>
                <a:lnTo>
                  <a:pt x="58" y="11"/>
                </a:lnTo>
                <a:cubicBezTo>
                  <a:pt x="57" y="12"/>
                  <a:pt x="57" y="12"/>
                  <a:pt x="56" y="13"/>
                </a:cubicBezTo>
                <a:cubicBezTo>
                  <a:pt x="55" y="14"/>
                  <a:pt x="54" y="14"/>
                  <a:pt x="53" y="14"/>
                </a:cubicBezTo>
                <a:cubicBezTo>
                  <a:pt x="51" y="14"/>
                  <a:pt x="50" y="14"/>
                  <a:pt x="49" y="13"/>
                </a:cubicBezTo>
                <a:cubicBezTo>
                  <a:pt x="48" y="12"/>
                  <a:pt x="48" y="11"/>
                  <a:pt x="48" y="9"/>
                </a:cubicBezTo>
                <a:cubicBezTo>
                  <a:pt x="48" y="8"/>
                  <a:pt x="48" y="6"/>
                  <a:pt x="49" y="5"/>
                </a:cubicBezTo>
                <a:cubicBezTo>
                  <a:pt x="49" y="4"/>
                  <a:pt x="51" y="3"/>
                  <a:pt x="52" y="3"/>
                </a:cubicBezTo>
                <a:cubicBezTo>
                  <a:pt x="54" y="3"/>
                  <a:pt x="55" y="4"/>
                  <a:pt x="56" y="4"/>
                </a:cubicBezTo>
                <a:cubicBezTo>
                  <a:pt x="57" y="5"/>
                  <a:pt x="57" y="7"/>
                  <a:pt x="58" y="9"/>
                </a:cubicBezTo>
                <a:lnTo>
                  <a:pt x="51" y="10"/>
                </a:lnTo>
                <a:cubicBezTo>
                  <a:pt x="51" y="11"/>
                  <a:pt x="51" y="11"/>
                  <a:pt x="51" y="12"/>
                </a:cubicBezTo>
                <a:cubicBezTo>
                  <a:pt x="52" y="12"/>
                  <a:pt x="52" y="12"/>
                  <a:pt x="53" y="12"/>
                </a:cubicBezTo>
                <a:cubicBezTo>
                  <a:pt x="54" y="12"/>
                  <a:pt x="54" y="12"/>
                  <a:pt x="54" y="12"/>
                </a:cubicBezTo>
                <a:cubicBezTo>
                  <a:pt x="54" y="11"/>
                  <a:pt x="55" y="11"/>
                  <a:pt x="55" y="10"/>
                </a:cubicBezTo>
                <a:close/>
                <a:moveTo>
                  <a:pt x="55" y="8"/>
                </a:moveTo>
                <a:cubicBezTo>
                  <a:pt x="55" y="7"/>
                  <a:pt x="54" y="6"/>
                  <a:pt x="54" y="6"/>
                </a:cubicBezTo>
                <a:cubicBezTo>
                  <a:pt x="53" y="6"/>
                  <a:pt x="53" y="5"/>
                  <a:pt x="52" y="5"/>
                </a:cubicBezTo>
                <a:cubicBezTo>
                  <a:pt x="52" y="5"/>
                  <a:pt x="51" y="6"/>
                  <a:pt x="51" y="6"/>
                </a:cubicBezTo>
                <a:cubicBezTo>
                  <a:pt x="51" y="7"/>
                  <a:pt x="50" y="7"/>
                  <a:pt x="50" y="8"/>
                </a:cubicBezTo>
                <a:lnTo>
                  <a:pt x="55" y="8"/>
                </a:lnTo>
                <a:close/>
                <a:moveTo>
                  <a:pt x="63" y="13"/>
                </a:moveTo>
                <a:lnTo>
                  <a:pt x="60" y="13"/>
                </a:lnTo>
                <a:lnTo>
                  <a:pt x="59" y="3"/>
                </a:lnTo>
                <a:lnTo>
                  <a:pt x="62" y="3"/>
                </a:lnTo>
                <a:lnTo>
                  <a:pt x="62" y="4"/>
                </a:lnTo>
                <a:cubicBezTo>
                  <a:pt x="62" y="3"/>
                  <a:pt x="63" y="3"/>
                  <a:pt x="63" y="3"/>
                </a:cubicBezTo>
                <a:cubicBezTo>
                  <a:pt x="63" y="2"/>
                  <a:pt x="64" y="2"/>
                  <a:pt x="64" y="2"/>
                </a:cubicBezTo>
                <a:cubicBezTo>
                  <a:pt x="65" y="2"/>
                  <a:pt x="65" y="2"/>
                  <a:pt x="66" y="2"/>
                </a:cubicBezTo>
                <a:lnTo>
                  <a:pt x="65" y="5"/>
                </a:lnTo>
                <a:cubicBezTo>
                  <a:pt x="65" y="5"/>
                  <a:pt x="64" y="5"/>
                  <a:pt x="64" y="5"/>
                </a:cubicBezTo>
                <a:cubicBezTo>
                  <a:pt x="64" y="5"/>
                  <a:pt x="63" y="5"/>
                  <a:pt x="63" y="5"/>
                </a:cubicBezTo>
                <a:cubicBezTo>
                  <a:pt x="63" y="5"/>
                  <a:pt x="63" y="6"/>
                  <a:pt x="62" y="6"/>
                </a:cubicBezTo>
                <a:cubicBezTo>
                  <a:pt x="62" y="7"/>
                  <a:pt x="62" y="8"/>
                  <a:pt x="63" y="10"/>
                </a:cubicBezTo>
                <a:lnTo>
                  <a:pt x="63" y="13"/>
                </a:lnTo>
                <a:close/>
                <a:moveTo>
                  <a:pt x="68" y="13"/>
                </a:moveTo>
                <a:lnTo>
                  <a:pt x="71" y="13"/>
                </a:lnTo>
                <a:cubicBezTo>
                  <a:pt x="71" y="14"/>
                  <a:pt x="71" y="14"/>
                  <a:pt x="72" y="14"/>
                </a:cubicBezTo>
                <a:cubicBezTo>
                  <a:pt x="72" y="14"/>
                  <a:pt x="72" y="14"/>
                  <a:pt x="73" y="14"/>
                </a:cubicBezTo>
                <a:cubicBezTo>
                  <a:pt x="74" y="14"/>
                  <a:pt x="74" y="14"/>
                  <a:pt x="74" y="14"/>
                </a:cubicBezTo>
                <a:cubicBezTo>
                  <a:pt x="75" y="13"/>
                  <a:pt x="75" y="13"/>
                  <a:pt x="75" y="13"/>
                </a:cubicBezTo>
                <a:cubicBezTo>
                  <a:pt x="75" y="13"/>
                  <a:pt x="75" y="12"/>
                  <a:pt x="75" y="12"/>
                </a:cubicBezTo>
                <a:lnTo>
                  <a:pt x="75" y="10"/>
                </a:lnTo>
                <a:cubicBezTo>
                  <a:pt x="74" y="11"/>
                  <a:pt x="73" y="12"/>
                  <a:pt x="72" y="12"/>
                </a:cubicBezTo>
                <a:cubicBezTo>
                  <a:pt x="70" y="12"/>
                  <a:pt x="69" y="12"/>
                  <a:pt x="68" y="11"/>
                </a:cubicBezTo>
                <a:cubicBezTo>
                  <a:pt x="68" y="10"/>
                  <a:pt x="67" y="9"/>
                  <a:pt x="67" y="7"/>
                </a:cubicBezTo>
                <a:cubicBezTo>
                  <a:pt x="67" y="6"/>
                  <a:pt x="67" y="4"/>
                  <a:pt x="68" y="3"/>
                </a:cubicBezTo>
                <a:cubicBezTo>
                  <a:pt x="69" y="2"/>
                  <a:pt x="70" y="2"/>
                  <a:pt x="71" y="1"/>
                </a:cubicBezTo>
                <a:cubicBezTo>
                  <a:pt x="72" y="1"/>
                  <a:pt x="73" y="2"/>
                  <a:pt x="74" y="3"/>
                </a:cubicBezTo>
                <a:lnTo>
                  <a:pt x="74" y="1"/>
                </a:lnTo>
                <a:lnTo>
                  <a:pt x="77" y="1"/>
                </a:lnTo>
                <a:lnTo>
                  <a:pt x="78" y="10"/>
                </a:lnTo>
                <a:cubicBezTo>
                  <a:pt x="78" y="12"/>
                  <a:pt x="78" y="13"/>
                  <a:pt x="78" y="13"/>
                </a:cubicBezTo>
                <a:cubicBezTo>
                  <a:pt x="77" y="14"/>
                  <a:pt x="77" y="14"/>
                  <a:pt x="77" y="15"/>
                </a:cubicBezTo>
                <a:cubicBezTo>
                  <a:pt x="76" y="15"/>
                  <a:pt x="76" y="15"/>
                  <a:pt x="75" y="16"/>
                </a:cubicBezTo>
                <a:cubicBezTo>
                  <a:pt x="75" y="16"/>
                  <a:pt x="74" y="16"/>
                  <a:pt x="73" y="16"/>
                </a:cubicBezTo>
                <a:cubicBezTo>
                  <a:pt x="71" y="16"/>
                  <a:pt x="70" y="16"/>
                  <a:pt x="69" y="16"/>
                </a:cubicBezTo>
                <a:cubicBezTo>
                  <a:pt x="68" y="15"/>
                  <a:pt x="68" y="14"/>
                  <a:pt x="68" y="13"/>
                </a:cubicBezTo>
                <a:cubicBezTo>
                  <a:pt x="68" y="13"/>
                  <a:pt x="68" y="13"/>
                  <a:pt x="68" y="13"/>
                </a:cubicBezTo>
                <a:close/>
                <a:moveTo>
                  <a:pt x="70" y="7"/>
                </a:moveTo>
                <a:cubicBezTo>
                  <a:pt x="70" y="8"/>
                  <a:pt x="70" y="9"/>
                  <a:pt x="71" y="9"/>
                </a:cubicBezTo>
                <a:cubicBezTo>
                  <a:pt x="71" y="10"/>
                  <a:pt x="72" y="10"/>
                  <a:pt x="72" y="10"/>
                </a:cubicBezTo>
                <a:cubicBezTo>
                  <a:pt x="73" y="10"/>
                  <a:pt x="74" y="9"/>
                  <a:pt x="74" y="9"/>
                </a:cubicBezTo>
                <a:cubicBezTo>
                  <a:pt x="74" y="8"/>
                  <a:pt x="75" y="7"/>
                  <a:pt x="74" y="6"/>
                </a:cubicBezTo>
                <a:cubicBezTo>
                  <a:pt x="74" y="5"/>
                  <a:pt x="74" y="5"/>
                  <a:pt x="73" y="4"/>
                </a:cubicBezTo>
                <a:cubicBezTo>
                  <a:pt x="73" y="4"/>
                  <a:pt x="72" y="3"/>
                  <a:pt x="72" y="3"/>
                </a:cubicBezTo>
                <a:cubicBezTo>
                  <a:pt x="71" y="4"/>
                  <a:pt x="71" y="4"/>
                  <a:pt x="70" y="4"/>
                </a:cubicBezTo>
                <a:cubicBezTo>
                  <a:pt x="70" y="5"/>
                  <a:pt x="70" y="6"/>
                  <a:pt x="70" y="7"/>
                </a:cubicBezTo>
                <a:close/>
                <a:moveTo>
                  <a:pt x="78" y="1"/>
                </a:moveTo>
                <a:lnTo>
                  <a:pt x="81" y="1"/>
                </a:lnTo>
                <a:lnTo>
                  <a:pt x="84" y="8"/>
                </a:lnTo>
                <a:lnTo>
                  <a:pt x="86" y="0"/>
                </a:lnTo>
                <a:lnTo>
                  <a:pt x="89" y="0"/>
                </a:lnTo>
                <a:lnTo>
                  <a:pt x="86" y="10"/>
                </a:lnTo>
                <a:lnTo>
                  <a:pt x="86" y="12"/>
                </a:lnTo>
                <a:cubicBezTo>
                  <a:pt x="85" y="13"/>
                  <a:pt x="85" y="13"/>
                  <a:pt x="85" y="14"/>
                </a:cubicBezTo>
                <a:cubicBezTo>
                  <a:pt x="85" y="14"/>
                  <a:pt x="85" y="14"/>
                  <a:pt x="84" y="14"/>
                </a:cubicBezTo>
                <a:cubicBezTo>
                  <a:pt x="84" y="15"/>
                  <a:pt x="84" y="15"/>
                  <a:pt x="83" y="15"/>
                </a:cubicBezTo>
                <a:cubicBezTo>
                  <a:pt x="83" y="15"/>
                  <a:pt x="83" y="15"/>
                  <a:pt x="82" y="15"/>
                </a:cubicBezTo>
                <a:cubicBezTo>
                  <a:pt x="81" y="15"/>
                  <a:pt x="81" y="15"/>
                  <a:pt x="80" y="15"/>
                </a:cubicBezTo>
                <a:lnTo>
                  <a:pt x="80" y="13"/>
                </a:lnTo>
                <a:cubicBezTo>
                  <a:pt x="80" y="13"/>
                  <a:pt x="81" y="13"/>
                  <a:pt x="81" y="13"/>
                </a:cubicBezTo>
                <a:cubicBezTo>
                  <a:pt x="82" y="13"/>
                  <a:pt x="82" y="13"/>
                  <a:pt x="82" y="12"/>
                </a:cubicBezTo>
                <a:cubicBezTo>
                  <a:pt x="83" y="12"/>
                  <a:pt x="83" y="12"/>
                  <a:pt x="83" y="11"/>
                </a:cubicBezTo>
                <a:lnTo>
                  <a:pt x="78" y="1"/>
                </a:lnTo>
                <a:close/>
                <a:moveTo>
                  <a:pt x="1" y="40"/>
                </a:moveTo>
                <a:lnTo>
                  <a:pt x="0" y="26"/>
                </a:lnTo>
                <a:lnTo>
                  <a:pt x="11" y="25"/>
                </a:lnTo>
                <a:lnTo>
                  <a:pt x="11" y="27"/>
                </a:lnTo>
                <a:lnTo>
                  <a:pt x="3" y="28"/>
                </a:lnTo>
                <a:lnTo>
                  <a:pt x="3" y="31"/>
                </a:lnTo>
                <a:lnTo>
                  <a:pt x="11" y="30"/>
                </a:lnTo>
                <a:lnTo>
                  <a:pt x="11" y="33"/>
                </a:lnTo>
                <a:lnTo>
                  <a:pt x="4" y="33"/>
                </a:lnTo>
                <a:lnTo>
                  <a:pt x="4" y="37"/>
                </a:lnTo>
                <a:lnTo>
                  <a:pt x="12" y="36"/>
                </a:lnTo>
                <a:lnTo>
                  <a:pt x="12" y="39"/>
                </a:lnTo>
                <a:lnTo>
                  <a:pt x="1" y="40"/>
                </a:lnTo>
                <a:close/>
                <a:moveTo>
                  <a:pt x="13" y="39"/>
                </a:moveTo>
                <a:lnTo>
                  <a:pt x="17" y="33"/>
                </a:lnTo>
                <a:lnTo>
                  <a:pt x="13" y="28"/>
                </a:lnTo>
                <a:lnTo>
                  <a:pt x="16" y="28"/>
                </a:lnTo>
                <a:lnTo>
                  <a:pt x="18" y="31"/>
                </a:lnTo>
                <a:lnTo>
                  <a:pt x="20" y="28"/>
                </a:lnTo>
                <a:lnTo>
                  <a:pt x="23" y="27"/>
                </a:lnTo>
                <a:lnTo>
                  <a:pt x="20" y="33"/>
                </a:lnTo>
                <a:lnTo>
                  <a:pt x="24" y="38"/>
                </a:lnTo>
                <a:lnTo>
                  <a:pt x="21" y="38"/>
                </a:lnTo>
                <a:lnTo>
                  <a:pt x="18" y="35"/>
                </a:lnTo>
                <a:lnTo>
                  <a:pt x="17" y="38"/>
                </a:lnTo>
                <a:lnTo>
                  <a:pt x="13" y="39"/>
                </a:lnTo>
                <a:close/>
                <a:moveTo>
                  <a:pt x="25" y="27"/>
                </a:moveTo>
                <a:lnTo>
                  <a:pt x="27" y="27"/>
                </a:lnTo>
                <a:lnTo>
                  <a:pt x="28" y="28"/>
                </a:lnTo>
                <a:cubicBezTo>
                  <a:pt x="28" y="28"/>
                  <a:pt x="28" y="27"/>
                  <a:pt x="29" y="27"/>
                </a:cubicBezTo>
                <a:cubicBezTo>
                  <a:pt x="29" y="27"/>
                  <a:pt x="30" y="26"/>
                  <a:pt x="31" y="26"/>
                </a:cubicBezTo>
                <a:cubicBezTo>
                  <a:pt x="32" y="26"/>
                  <a:pt x="33" y="27"/>
                  <a:pt x="34" y="27"/>
                </a:cubicBezTo>
                <a:cubicBezTo>
                  <a:pt x="35" y="28"/>
                  <a:pt x="35" y="30"/>
                  <a:pt x="36" y="31"/>
                </a:cubicBezTo>
                <a:cubicBezTo>
                  <a:pt x="36" y="33"/>
                  <a:pt x="35" y="34"/>
                  <a:pt x="35" y="35"/>
                </a:cubicBezTo>
                <a:cubicBezTo>
                  <a:pt x="34" y="36"/>
                  <a:pt x="33" y="37"/>
                  <a:pt x="32" y="37"/>
                </a:cubicBezTo>
                <a:cubicBezTo>
                  <a:pt x="31" y="37"/>
                  <a:pt x="31" y="37"/>
                  <a:pt x="30" y="37"/>
                </a:cubicBezTo>
                <a:cubicBezTo>
                  <a:pt x="30" y="37"/>
                  <a:pt x="29" y="36"/>
                  <a:pt x="28" y="36"/>
                </a:cubicBezTo>
                <a:lnTo>
                  <a:pt x="29" y="41"/>
                </a:lnTo>
                <a:lnTo>
                  <a:pt x="26" y="41"/>
                </a:lnTo>
                <a:lnTo>
                  <a:pt x="25" y="27"/>
                </a:lnTo>
                <a:close/>
                <a:moveTo>
                  <a:pt x="28" y="32"/>
                </a:moveTo>
                <a:cubicBezTo>
                  <a:pt x="28" y="33"/>
                  <a:pt x="28" y="34"/>
                  <a:pt x="29" y="34"/>
                </a:cubicBezTo>
                <a:cubicBezTo>
                  <a:pt x="30" y="35"/>
                  <a:pt x="30" y="35"/>
                  <a:pt x="31" y="35"/>
                </a:cubicBezTo>
                <a:cubicBezTo>
                  <a:pt x="31" y="35"/>
                  <a:pt x="32" y="35"/>
                  <a:pt x="32" y="34"/>
                </a:cubicBezTo>
                <a:cubicBezTo>
                  <a:pt x="33" y="34"/>
                  <a:pt x="33" y="33"/>
                  <a:pt x="33" y="32"/>
                </a:cubicBezTo>
                <a:cubicBezTo>
                  <a:pt x="33" y="30"/>
                  <a:pt x="32" y="30"/>
                  <a:pt x="32" y="29"/>
                </a:cubicBezTo>
                <a:cubicBezTo>
                  <a:pt x="31" y="29"/>
                  <a:pt x="31" y="29"/>
                  <a:pt x="30" y="29"/>
                </a:cubicBezTo>
                <a:cubicBezTo>
                  <a:pt x="29" y="29"/>
                  <a:pt x="29" y="29"/>
                  <a:pt x="28" y="30"/>
                </a:cubicBezTo>
                <a:cubicBezTo>
                  <a:pt x="28" y="30"/>
                  <a:pt x="28" y="31"/>
                  <a:pt x="28" y="32"/>
                </a:cubicBezTo>
                <a:close/>
                <a:moveTo>
                  <a:pt x="44" y="32"/>
                </a:moveTo>
                <a:lnTo>
                  <a:pt x="47" y="33"/>
                </a:lnTo>
                <a:cubicBezTo>
                  <a:pt x="47" y="34"/>
                  <a:pt x="46" y="34"/>
                  <a:pt x="45" y="35"/>
                </a:cubicBezTo>
                <a:cubicBezTo>
                  <a:pt x="45" y="36"/>
                  <a:pt x="44" y="36"/>
                  <a:pt x="43" y="36"/>
                </a:cubicBezTo>
                <a:cubicBezTo>
                  <a:pt x="41" y="36"/>
                  <a:pt x="39" y="36"/>
                  <a:pt x="38" y="35"/>
                </a:cubicBezTo>
                <a:cubicBezTo>
                  <a:pt x="38" y="34"/>
                  <a:pt x="37" y="33"/>
                  <a:pt x="37" y="31"/>
                </a:cubicBezTo>
                <a:cubicBezTo>
                  <a:pt x="37" y="30"/>
                  <a:pt x="37" y="28"/>
                  <a:pt x="38" y="27"/>
                </a:cubicBezTo>
                <a:cubicBezTo>
                  <a:pt x="39" y="26"/>
                  <a:pt x="40" y="25"/>
                  <a:pt x="41" y="25"/>
                </a:cubicBezTo>
                <a:cubicBezTo>
                  <a:pt x="43" y="25"/>
                  <a:pt x="44" y="26"/>
                  <a:pt x="45" y="26"/>
                </a:cubicBezTo>
                <a:cubicBezTo>
                  <a:pt x="46" y="27"/>
                  <a:pt x="47" y="29"/>
                  <a:pt x="47" y="31"/>
                </a:cubicBezTo>
                <a:lnTo>
                  <a:pt x="40" y="32"/>
                </a:lnTo>
                <a:cubicBezTo>
                  <a:pt x="40" y="33"/>
                  <a:pt x="40" y="33"/>
                  <a:pt x="41" y="34"/>
                </a:cubicBezTo>
                <a:cubicBezTo>
                  <a:pt x="41" y="34"/>
                  <a:pt x="42" y="34"/>
                  <a:pt x="42" y="34"/>
                </a:cubicBezTo>
                <a:cubicBezTo>
                  <a:pt x="43" y="34"/>
                  <a:pt x="43" y="34"/>
                  <a:pt x="43" y="34"/>
                </a:cubicBezTo>
                <a:cubicBezTo>
                  <a:pt x="44" y="33"/>
                  <a:pt x="44" y="33"/>
                  <a:pt x="44" y="32"/>
                </a:cubicBezTo>
                <a:close/>
                <a:moveTo>
                  <a:pt x="44" y="30"/>
                </a:moveTo>
                <a:cubicBezTo>
                  <a:pt x="44" y="29"/>
                  <a:pt x="43" y="28"/>
                  <a:pt x="43" y="28"/>
                </a:cubicBezTo>
                <a:cubicBezTo>
                  <a:pt x="43" y="28"/>
                  <a:pt x="42" y="27"/>
                  <a:pt x="42" y="27"/>
                </a:cubicBezTo>
                <a:cubicBezTo>
                  <a:pt x="41" y="27"/>
                  <a:pt x="40" y="28"/>
                  <a:pt x="40" y="28"/>
                </a:cubicBezTo>
                <a:cubicBezTo>
                  <a:pt x="40" y="29"/>
                  <a:pt x="40" y="29"/>
                  <a:pt x="40" y="30"/>
                </a:cubicBezTo>
                <a:lnTo>
                  <a:pt x="44" y="30"/>
                </a:lnTo>
                <a:close/>
                <a:moveTo>
                  <a:pt x="59" y="34"/>
                </a:moveTo>
                <a:lnTo>
                  <a:pt x="56" y="35"/>
                </a:lnTo>
                <a:lnTo>
                  <a:pt x="56" y="29"/>
                </a:lnTo>
                <a:cubicBezTo>
                  <a:pt x="56" y="28"/>
                  <a:pt x="55" y="27"/>
                  <a:pt x="55" y="27"/>
                </a:cubicBezTo>
                <a:cubicBezTo>
                  <a:pt x="55" y="27"/>
                  <a:pt x="55" y="27"/>
                  <a:pt x="55" y="26"/>
                </a:cubicBezTo>
                <a:cubicBezTo>
                  <a:pt x="54" y="26"/>
                  <a:pt x="54" y="26"/>
                  <a:pt x="54" y="26"/>
                </a:cubicBezTo>
                <a:cubicBezTo>
                  <a:pt x="53" y="26"/>
                  <a:pt x="53" y="26"/>
                  <a:pt x="52" y="27"/>
                </a:cubicBezTo>
                <a:cubicBezTo>
                  <a:pt x="52" y="27"/>
                  <a:pt x="52" y="27"/>
                  <a:pt x="52" y="28"/>
                </a:cubicBezTo>
                <a:cubicBezTo>
                  <a:pt x="52" y="28"/>
                  <a:pt x="52" y="29"/>
                  <a:pt x="52" y="30"/>
                </a:cubicBezTo>
                <a:lnTo>
                  <a:pt x="52" y="35"/>
                </a:lnTo>
                <a:lnTo>
                  <a:pt x="49" y="35"/>
                </a:lnTo>
                <a:lnTo>
                  <a:pt x="48" y="25"/>
                </a:lnTo>
                <a:lnTo>
                  <a:pt x="51" y="25"/>
                </a:lnTo>
                <a:lnTo>
                  <a:pt x="51" y="26"/>
                </a:lnTo>
                <a:cubicBezTo>
                  <a:pt x="52" y="25"/>
                  <a:pt x="53" y="24"/>
                  <a:pt x="54" y="24"/>
                </a:cubicBezTo>
                <a:cubicBezTo>
                  <a:pt x="55" y="24"/>
                  <a:pt x="56" y="24"/>
                  <a:pt x="56" y="24"/>
                </a:cubicBezTo>
                <a:cubicBezTo>
                  <a:pt x="57" y="24"/>
                  <a:pt x="57" y="25"/>
                  <a:pt x="57" y="25"/>
                </a:cubicBezTo>
                <a:cubicBezTo>
                  <a:pt x="58" y="25"/>
                  <a:pt x="58" y="26"/>
                  <a:pt x="58" y="26"/>
                </a:cubicBezTo>
                <a:cubicBezTo>
                  <a:pt x="58" y="26"/>
                  <a:pt x="58" y="27"/>
                  <a:pt x="58" y="28"/>
                </a:cubicBezTo>
                <a:lnTo>
                  <a:pt x="59" y="34"/>
                </a:lnTo>
                <a:close/>
                <a:moveTo>
                  <a:pt x="71" y="33"/>
                </a:moveTo>
                <a:lnTo>
                  <a:pt x="69" y="33"/>
                </a:lnTo>
                <a:lnTo>
                  <a:pt x="69" y="32"/>
                </a:lnTo>
                <a:cubicBezTo>
                  <a:pt x="68" y="32"/>
                  <a:pt x="68" y="33"/>
                  <a:pt x="67" y="33"/>
                </a:cubicBezTo>
                <a:cubicBezTo>
                  <a:pt x="67" y="34"/>
                  <a:pt x="66" y="34"/>
                  <a:pt x="66" y="34"/>
                </a:cubicBezTo>
                <a:cubicBezTo>
                  <a:pt x="64" y="34"/>
                  <a:pt x="63" y="34"/>
                  <a:pt x="62" y="33"/>
                </a:cubicBezTo>
                <a:cubicBezTo>
                  <a:pt x="61" y="32"/>
                  <a:pt x="61" y="31"/>
                  <a:pt x="61" y="29"/>
                </a:cubicBezTo>
                <a:cubicBezTo>
                  <a:pt x="60" y="27"/>
                  <a:pt x="61" y="26"/>
                  <a:pt x="61" y="25"/>
                </a:cubicBezTo>
                <a:cubicBezTo>
                  <a:pt x="62" y="24"/>
                  <a:pt x="63" y="23"/>
                  <a:pt x="64" y="23"/>
                </a:cubicBezTo>
                <a:cubicBezTo>
                  <a:pt x="66" y="23"/>
                  <a:pt x="67" y="23"/>
                  <a:pt x="68" y="24"/>
                </a:cubicBezTo>
                <a:lnTo>
                  <a:pt x="67" y="19"/>
                </a:lnTo>
                <a:lnTo>
                  <a:pt x="70" y="19"/>
                </a:lnTo>
                <a:lnTo>
                  <a:pt x="71" y="33"/>
                </a:lnTo>
                <a:close/>
                <a:moveTo>
                  <a:pt x="63" y="28"/>
                </a:moveTo>
                <a:cubicBezTo>
                  <a:pt x="64" y="29"/>
                  <a:pt x="64" y="30"/>
                  <a:pt x="64" y="31"/>
                </a:cubicBezTo>
                <a:cubicBezTo>
                  <a:pt x="65" y="31"/>
                  <a:pt x="65" y="32"/>
                  <a:pt x="66" y="32"/>
                </a:cubicBezTo>
                <a:cubicBezTo>
                  <a:pt x="67" y="32"/>
                  <a:pt x="67" y="31"/>
                  <a:pt x="68" y="31"/>
                </a:cubicBezTo>
                <a:cubicBezTo>
                  <a:pt x="68" y="30"/>
                  <a:pt x="68" y="29"/>
                  <a:pt x="68" y="28"/>
                </a:cubicBezTo>
                <a:cubicBezTo>
                  <a:pt x="68" y="27"/>
                  <a:pt x="68" y="26"/>
                  <a:pt x="67" y="26"/>
                </a:cubicBezTo>
                <a:cubicBezTo>
                  <a:pt x="67" y="25"/>
                  <a:pt x="66" y="25"/>
                  <a:pt x="65" y="25"/>
                </a:cubicBezTo>
                <a:cubicBezTo>
                  <a:pt x="65" y="25"/>
                  <a:pt x="64" y="25"/>
                  <a:pt x="64" y="26"/>
                </a:cubicBezTo>
                <a:cubicBezTo>
                  <a:pt x="63" y="27"/>
                  <a:pt x="63" y="27"/>
                  <a:pt x="63" y="28"/>
                </a:cubicBezTo>
                <a:close/>
                <a:moveTo>
                  <a:pt x="73" y="21"/>
                </a:moveTo>
                <a:lnTo>
                  <a:pt x="73" y="18"/>
                </a:lnTo>
                <a:lnTo>
                  <a:pt x="75" y="18"/>
                </a:lnTo>
                <a:lnTo>
                  <a:pt x="76" y="21"/>
                </a:lnTo>
                <a:lnTo>
                  <a:pt x="73" y="21"/>
                </a:lnTo>
                <a:close/>
                <a:moveTo>
                  <a:pt x="74" y="33"/>
                </a:moveTo>
                <a:lnTo>
                  <a:pt x="73" y="22"/>
                </a:lnTo>
                <a:lnTo>
                  <a:pt x="76" y="22"/>
                </a:lnTo>
                <a:lnTo>
                  <a:pt x="77" y="33"/>
                </a:lnTo>
                <a:lnTo>
                  <a:pt x="74" y="33"/>
                </a:lnTo>
                <a:close/>
                <a:moveTo>
                  <a:pt x="83" y="21"/>
                </a:moveTo>
                <a:lnTo>
                  <a:pt x="84" y="24"/>
                </a:lnTo>
                <a:lnTo>
                  <a:pt x="82" y="24"/>
                </a:lnTo>
                <a:lnTo>
                  <a:pt x="82" y="28"/>
                </a:lnTo>
                <a:cubicBezTo>
                  <a:pt x="82" y="29"/>
                  <a:pt x="82" y="29"/>
                  <a:pt x="82" y="29"/>
                </a:cubicBezTo>
                <a:cubicBezTo>
                  <a:pt x="82" y="30"/>
                  <a:pt x="83" y="30"/>
                  <a:pt x="83" y="30"/>
                </a:cubicBezTo>
                <a:cubicBezTo>
                  <a:pt x="83" y="30"/>
                  <a:pt x="83" y="30"/>
                  <a:pt x="83" y="30"/>
                </a:cubicBezTo>
                <a:cubicBezTo>
                  <a:pt x="83" y="30"/>
                  <a:pt x="84" y="30"/>
                  <a:pt x="84" y="29"/>
                </a:cubicBezTo>
                <a:lnTo>
                  <a:pt x="85" y="32"/>
                </a:lnTo>
                <a:cubicBezTo>
                  <a:pt x="84" y="32"/>
                  <a:pt x="83" y="32"/>
                  <a:pt x="83" y="32"/>
                </a:cubicBezTo>
                <a:cubicBezTo>
                  <a:pt x="82" y="32"/>
                  <a:pt x="82" y="32"/>
                  <a:pt x="81" y="32"/>
                </a:cubicBezTo>
                <a:cubicBezTo>
                  <a:pt x="81" y="32"/>
                  <a:pt x="80" y="32"/>
                  <a:pt x="80" y="32"/>
                </a:cubicBezTo>
                <a:cubicBezTo>
                  <a:pt x="80" y="31"/>
                  <a:pt x="80" y="31"/>
                  <a:pt x="80" y="30"/>
                </a:cubicBezTo>
                <a:cubicBezTo>
                  <a:pt x="80" y="30"/>
                  <a:pt x="80" y="30"/>
                  <a:pt x="79" y="29"/>
                </a:cubicBezTo>
                <a:lnTo>
                  <a:pt x="79" y="24"/>
                </a:lnTo>
                <a:lnTo>
                  <a:pt x="78" y="24"/>
                </a:lnTo>
                <a:lnTo>
                  <a:pt x="77" y="22"/>
                </a:lnTo>
                <a:lnTo>
                  <a:pt x="79" y="22"/>
                </a:lnTo>
                <a:lnTo>
                  <a:pt x="79" y="20"/>
                </a:lnTo>
                <a:lnTo>
                  <a:pt x="81" y="18"/>
                </a:lnTo>
                <a:lnTo>
                  <a:pt x="82" y="22"/>
                </a:lnTo>
                <a:lnTo>
                  <a:pt x="83" y="21"/>
                </a:lnTo>
                <a:close/>
                <a:moveTo>
                  <a:pt x="93" y="31"/>
                </a:moveTo>
                <a:lnTo>
                  <a:pt x="93" y="29"/>
                </a:lnTo>
                <a:cubicBezTo>
                  <a:pt x="93" y="30"/>
                  <a:pt x="92" y="30"/>
                  <a:pt x="92" y="31"/>
                </a:cubicBezTo>
                <a:cubicBezTo>
                  <a:pt x="91" y="31"/>
                  <a:pt x="91" y="31"/>
                  <a:pt x="90" y="31"/>
                </a:cubicBezTo>
                <a:cubicBezTo>
                  <a:pt x="89" y="32"/>
                  <a:pt x="88" y="31"/>
                  <a:pt x="88" y="31"/>
                </a:cubicBezTo>
                <a:cubicBezTo>
                  <a:pt x="87" y="31"/>
                  <a:pt x="87" y="31"/>
                  <a:pt x="87" y="30"/>
                </a:cubicBezTo>
                <a:cubicBezTo>
                  <a:pt x="86" y="29"/>
                  <a:pt x="86" y="29"/>
                  <a:pt x="86" y="28"/>
                </a:cubicBezTo>
                <a:lnTo>
                  <a:pt x="85" y="21"/>
                </a:lnTo>
                <a:lnTo>
                  <a:pt x="88" y="21"/>
                </a:lnTo>
                <a:lnTo>
                  <a:pt x="89" y="26"/>
                </a:lnTo>
                <a:cubicBezTo>
                  <a:pt x="89" y="27"/>
                  <a:pt x="89" y="28"/>
                  <a:pt x="89" y="28"/>
                </a:cubicBezTo>
                <a:cubicBezTo>
                  <a:pt x="89" y="29"/>
                  <a:pt x="89" y="29"/>
                  <a:pt x="90" y="29"/>
                </a:cubicBezTo>
                <a:cubicBezTo>
                  <a:pt x="90" y="29"/>
                  <a:pt x="90" y="29"/>
                  <a:pt x="91" y="29"/>
                </a:cubicBezTo>
                <a:cubicBezTo>
                  <a:pt x="91" y="29"/>
                  <a:pt x="92" y="29"/>
                  <a:pt x="92" y="29"/>
                </a:cubicBezTo>
                <a:cubicBezTo>
                  <a:pt x="92" y="28"/>
                  <a:pt x="92" y="28"/>
                  <a:pt x="93" y="28"/>
                </a:cubicBezTo>
                <a:cubicBezTo>
                  <a:pt x="93" y="27"/>
                  <a:pt x="93" y="26"/>
                  <a:pt x="92" y="25"/>
                </a:cubicBezTo>
                <a:lnTo>
                  <a:pt x="92" y="21"/>
                </a:lnTo>
                <a:lnTo>
                  <a:pt x="95" y="20"/>
                </a:lnTo>
                <a:lnTo>
                  <a:pt x="96" y="31"/>
                </a:lnTo>
                <a:lnTo>
                  <a:pt x="93" y="31"/>
                </a:lnTo>
                <a:close/>
                <a:moveTo>
                  <a:pt x="101" y="30"/>
                </a:moveTo>
                <a:lnTo>
                  <a:pt x="99" y="30"/>
                </a:lnTo>
                <a:lnTo>
                  <a:pt x="98" y="20"/>
                </a:lnTo>
                <a:lnTo>
                  <a:pt x="100" y="20"/>
                </a:lnTo>
                <a:lnTo>
                  <a:pt x="100" y="21"/>
                </a:lnTo>
                <a:cubicBezTo>
                  <a:pt x="101" y="20"/>
                  <a:pt x="101" y="20"/>
                  <a:pt x="101" y="20"/>
                </a:cubicBezTo>
                <a:cubicBezTo>
                  <a:pt x="102" y="19"/>
                  <a:pt x="102" y="19"/>
                  <a:pt x="102" y="19"/>
                </a:cubicBezTo>
                <a:cubicBezTo>
                  <a:pt x="103" y="19"/>
                  <a:pt x="104" y="19"/>
                  <a:pt x="104" y="20"/>
                </a:cubicBezTo>
                <a:lnTo>
                  <a:pt x="104" y="22"/>
                </a:lnTo>
                <a:cubicBezTo>
                  <a:pt x="103" y="22"/>
                  <a:pt x="103" y="22"/>
                  <a:pt x="102" y="22"/>
                </a:cubicBezTo>
                <a:cubicBezTo>
                  <a:pt x="102" y="22"/>
                  <a:pt x="102" y="22"/>
                  <a:pt x="101" y="22"/>
                </a:cubicBezTo>
                <a:cubicBezTo>
                  <a:pt x="101" y="22"/>
                  <a:pt x="101" y="23"/>
                  <a:pt x="101" y="23"/>
                </a:cubicBezTo>
                <a:cubicBezTo>
                  <a:pt x="101" y="24"/>
                  <a:pt x="101" y="25"/>
                  <a:pt x="101" y="27"/>
                </a:cubicBezTo>
                <a:lnTo>
                  <a:pt x="101" y="30"/>
                </a:lnTo>
                <a:close/>
                <a:moveTo>
                  <a:pt x="112" y="26"/>
                </a:moveTo>
                <a:lnTo>
                  <a:pt x="115" y="26"/>
                </a:lnTo>
                <a:cubicBezTo>
                  <a:pt x="115" y="27"/>
                  <a:pt x="114" y="28"/>
                  <a:pt x="114" y="28"/>
                </a:cubicBezTo>
                <a:cubicBezTo>
                  <a:pt x="113" y="29"/>
                  <a:pt x="112" y="29"/>
                  <a:pt x="111" y="29"/>
                </a:cubicBezTo>
                <a:cubicBezTo>
                  <a:pt x="109" y="30"/>
                  <a:pt x="108" y="29"/>
                  <a:pt x="107" y="28"/>
                </a:cubicBezTo>
                <a:cubicBezTo>
                  <a:pt x="106" y="27"/>
                  <a:pt x="105" y="26"/>
                  <a:pt x="105" y="25"/>
                </a:cubicBezTo>
                <a:cubicBezTo>
                  <a:pt x="105" y="23"/>
                  <a:pt x="105" y="21"/>
                  <a:pt x="106" y="20"/>
                </a:cubicBezTo>
                <a:cubicBezTo>
                  <a:pt x="107" y="19"/>
                  <a:pt x="108" y="19"/>
                  <a:pt x="109" y="19"/>
                </a:cubicBezTo>
                <a:cubicBezTo>
                  <a:pt x="111" y="18"/>
                  <a:pt x="112" y="19"/>
                  <a:pt x="113" y="20"/>
                </a:cubicBezTo>
                <a:cubicBezTo>
                  <a:pt x="114" y="21"/>
                  <a:pt x="115" y="22"/>
                  <a:pt x="115" y="24"/>
                </a:cubicBezTo>
                <a:lnTo>
                  <a:pt x="108" y="25"/>
                </a:lnTo>
                <a:cubicBezTo>
                  <a:pt x="108" y="26"/>
                  <a:pt x="109" y="26"/>
                  <a:pt x="109" y="27"/>
                </a:cubicBezTo>
                <a:cubicBezTo>
                  <a:pt x="109" y="27"/>
                  <a:pt x="110" y="27"/>
                  <a:pt x="111" y="27"/>
                </a:cubicBezTo>
                <a:cubicBezTo>
                  <a:pt x="111" y="27"/>
                  <a:pt x="111" y="27"/>
                  <a:pt x="112" y="27"/>
                </a:cubicBezTo>
                <a:cubicBezTo>
                  <a:pt x="112" y="27"/>
                  <a:pt x="112" y="26"/>
                  <a:pt x="112" y="26"/>
                </a:cubicBezTo>
                <a:close/>
                <a:moveTo>
                  <a:pt x="112" y="23"/>
                </a:moveTo>
                <a:cubicBezTo>
                  <a:pt x="112" y="22"/>
                  <a:pt x="112" y="22"/>
                  <a:pt x="111" y="21"/>
                </a:cubicBezTo>
                <a:cubicBezTo>
                  <a:pt x="111" y="21"/>
                  <a:pt x="110" y="21"/>
                  <a:pt x="110" y="21"/>
                </a:cubicBezTo>
                <a:cubicBezTo>
                  <a:pt x="109" y="21"/>
                  <a:pt x="109" y="21"/>
                  <a:pt x="108" y="21"/>
                </a:cubicBezTo>
                <a:cubicBezTo>
                  <a:pt x="108" y="22"/>
                  <a:pt x="108" y="23"/>
                  <a:pt x="108" y="23"/>
                </a:cubicBezTo>
                <a:lnTo>
                  <a:pt x="112" y="23"/>
                </a:lnTo>
                <a:close/>
              </a:path>
            </a:pathLst>
          </a:custGeom>
          <a:solidFill>
            <a:srgbClr val="25221E"/>
          </a:solidFill>
          <a:ln w="9525">
            <a:noFill/>
            <a:round/>
            <a:headEnd/>
            <a:tailEnd/>
          </a:ln>
        </p:spPr>
        <p:txBody>
          <a:bodyPr/>
          <a:lstStyle/>
          <a:p>
            <a:endParaRPr lang="en-US"/>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body" idx="1"/>
          </p:nvPr>
        </p:nvSpPr>
        <p:spPr>
          <a:xfrm>
            <a:off x="1403350" y="1916113"/>
            <a:ext cx="7005638" cy="4392612"/>
          </a:xfrm>
        </p:spPr>
        <p:txBody>
          <a:bodyPr/>
          <a:lstStyle/>
          <a:p>
            <a:pPr>
              <a:lnSpc>
                <a:spcPct val="130000"/>
              </a:lnSpc>
            </a:pPr>
            <a:r>
              <a:rPr lang="ar-SA" sz="4000">
                <a:cs typeface="2  Zar" pitchFamily="2" charset="-78"/>
              </a:rPr>
              <a:t> </a:t>
            </a:r>
            <a:r>
              <a:rPr lang="ar-SA" sz="4000">
                <a:ea typeface="Arial Unicode MS" pitchFamily="34" charset="-128"/>
                <a:cs typeface="Arial Unicode MS" pitchFamily="34" charset="-128"/>
              </a:rPr>
              <a:t>استعداد ژنتيكي</a:t>
            </a:r>
            <a:endParaRPr lang="fa-IR" sz="4000">
              <a:ea typeface="Arial Unicode MS" pitchFamily="34" charset="-128"/>
              <a:cs typeface="Arial Unicode MS" pitchFamily="34" charset="-128"/>
            </a:endParaRPr>
          </a:p>
          <a:p>
            <a:pPr>
              <a:lnSpc>
                <a:spcPct val="130000"/>
              </a:lnSpc>
            </a:pPr>
            <a:r>
              <a:rPr lang="ar-SA" sz="4000">
                <a:ea typeface="Arial Unicode MS" pitchFamily="34" charset="-128"/>
                <a:cs typeface="Arial Unicode MS" pitchFamily="34" charset="-128"/>
              </a:rPr>
              <a:t> عوامل محيطي</a:t>
            </a:r>
            <a:endParaRPr lang="fa-IR" sz="4000">
              <a:ea typeface="Arial Unicode MS" pitchFamily="34" charset="-128"/>
              <a:cs typeface="Arial Unicode MS" pitchFamily="34" charset="-128"/>
            </a:endParaRPr>
          </a:p>
          <a:p>
            <a:pPr>
              <a:lnSpc>
                <a:spcPct val="130000"/>
              </a:lnSpc>
            </a:pPr>
            <a:r>
              <a:rPr lang="fa-IR" b="1">
                <a:ea typeface="Arial Unicode MS" pitchFamily="34" charset="-128"/>
                <a:cs typeface="Arial Unicode MS" pitchFamily="34" charset="-128"/>
              </a:rPr>
              <a:t>عوامل عاطفي و رواني</a:t>
            </a:r>
            <a:endParaRPr lang="fa-IR" sz="4000">
              <a:ea typeface="Arial Unicode MS" pitchFamily="34" charset="-128"/>
              <a:cs typeface="Arial Unicode MS" pitchFamily="34" charset="-128"/>
            </a:endParaRPr>
          </a:p>
          <a:p>
            <a:pPr>
              <a:lnSpc>
                <a:spcPct val="130000"/>
              </a:lnSpc>
            </a:pPr>
            <a:r>
              <a:rPr lang="ar-SA" sz="4000">
                <a:ea typeface="Arial Unicode MS" pitchFamily="34" charset="-128"/>
                <a:cs typeface="Arial Unicode MS" pitchFamily="34" charset="-128"/>
              </a:rPr>
              <a:t>مصرف غذا و پديده اكسيداسيون</a:t>
            </a:r>
            <a:endParaRPr lang="en-US" sz="4000">
              <a:ea typeface="Arial Unicode MS" pitchFamily="34" charset="-128"/>
              <a:cs typeface="Arial Unicode MS" pitchFamily="34" charset="-128"/>
            </a:endParaRPr>
          </a:p>
        </p:txBody>
      </p:sp>
      <p:pic>
        <p:nvPicPr>
          <p:cNvPr id="21508" name="Picture 4" descr="CA0T6FO1"/>
          <p:cNvPicPr>
            <a:picLocks noChangeAspect="1" noChangeArrowheads="1"/>
          </p:cNvPicPr>
          <p:nvPr/>
        </p:nvPicPr>
        <p:blipFill>
          <a:blip r:embed="rId3" cstate="print"/>
          <a:srcRect/>
          <a:stretch>
            <a:fillRect/>
          </a:stretch>
        </p:blipFill>
        <p:spPr bwMode="auto">
          <a:xfrm>
            <a:off x="250825" y="1700213"/>
            <a:ext cx="2373313" cy="2952750"/>
          </a:xfrm>
          <a:prstGeom prst="rect">
            <a:avLst/>
          </a:prstGeom>
          <a:noFill/>
        </p:spPr>
      </p:pic>
      <p:sp>
        <p:nvSpPr>
          <p:cNvPr id="21510" name="WordArt 6"/>
          <p:cNvSpPr>
            <a:spLocks noChangeArrowheads="1" noChangeShapeType="1" noTextEdit="1"/>
          </p:cNvSpPr>
          <p:nvPr/>
        </p:nvSpPr>
        <p:spPr bwMode="auto">
          <a:xfrm>
            <a:off x="3275013" y="404813"/>
            <a:ext cx="3313112" cy="935037"/>
          </a:xfrm>
          <a:prstGeom prst="rect">
            <a:avLst/>
          </a:prstGeom>
        </p:spPr>
        <p:txBody>
          <a:bodyPr wrap="none" fromWordArt="1">
            <a:prstTxWarp prst="textDoubleWave1">
              <a:avLst>
                <a:gd name="adj1" fmla="val 10319"/>
                <a:gd name="adj2" fmla="val 0"/>
              </a:avLst>
            </a:prstTxWarp>
          </a:bodyPr>
          <a:lstStyle/>
          <a:p>
            <a:pPr algn="ctr"/>
            <a:r>
              <a:rPr lang="fa-IR" sz="3600" b="1" kern="10">
                <a:ln w="9525">
                  <a:solidFill>
                    <a:srgbClr val="990033"/>
                  </a:solidFill>
                  <a:round/>
                  <a:headEnd/>
                  <a:tailEnd/>
                </a:ln>
                <a:solidFill>
                  <a:srgbClr val="993366"/>
                </a:solidFill>
                <a:effectLst>
                  <a:outerShdw dist="53882" dir="2700000" algn="ctr" rotWithShape="0">
                    <a:srgbClr val="C0C0C0">
                      <a:alpha val="80000"/>
                    </a:srgbClr>
                  </a:outerShdw>
                </a:effectLst>
                <a:latin typeface="2  Yagut"/>
              </a:rPr>
              <a:t>اتيـــولــــوژي چـــاقــي</a:t>
            </a:r>
            <a:endParaRPr lang="en-US" sz="3600" b="1" kern="10">
              <a:ln w="9525">
                <a:solidFill>
                  <a:srgbClr val="990033"/>
                </a:solidFill>
                <a:round/>
                <a:headEnd/>
                <a:tailEnd/>
              </a:ln>
              <a:solidFill>
                <a:srgbClr val="993366"/>
              </a:solidFill>
              <a:effectLst>
                <a:outerShdw dist="53882" dir="2700000" algn="ctr" rotWithShape="0">
                  <a:srgbClr val="C0C0C0">
                    <a:alpha val="80000"/>
                  </a:srgbClr>
                </a:outerShdw>
              </a:effectLst>
              <a:latin typeface="2  Yagut"/>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a:xfrm>
            <a:off x="395288" y="692150"/>
            <a:ext cx="8229600" cy="706438"/>
          </a:xfrm>
        </p:spPr>
        <p:txBody>
          <a:bodyPr/>
          <a:lstStyle/>
          <a:p>
            <a:r>
              <a:rPr lang="fa-IR" sz="4000" b="1">
                <a:solidFill>
                  <a:srgbClr val="FF0066"/>
                </a:solidFill>
                <a:cs typeface="B Yagut" pitchFamily="2" charset="-78"/>
              </a:rPr>
              <a:t>عوامل محيطي  : </a:t>
            </a:r>
            <a:br>
              <a:rPr lang="fa-IR" sz="4000" b="1">
                <a:solidFill>
                  <a:srgbClr val="FF0066"/>
                </a:solidFill>
                <a:cs typeface="B Yagut" pitchFamily="2" charset="-78"/>
              </a:rPr>
            </a:br>
            <a:endParaRPr lang="en-US" sz="4000" b="1">
              <a:solidFill>
                <a:srgbClr val="FF0066"/>
              </a:solidFill>
              <a:cs typeface="B Yagut" pitchFamily="2" charset="-78"/>
            </a:endParaRPr>
          </a:p>
        </p:txBody>
      </p:sp>
      <p:sp>
        <p:nvSpPr>
          <p:cNvPr id="205827" name="Rectangle 3"/>
          <p:cNvSpPr>
            <a:spLocks noGrp="1" noChangeArrowheads="1"/>
          </p:cNvSpPr>
          <p:nvPr>
            <p:ph type="body" idx="1"/>
          </p:nvPr>
        </p:nvSpPr>
        <p:spPr>
          <a:xfrm>
            <a:off x="0" y="1700213"/>
            <a:ext cx="9144000" cy="4425950"/>
          </a:xfrm>
        </p:spPr>
        <p:txBody>
          <a:bodyPr/>
          <a:lstStyle/>
          <a:p>
            <a:pPr>
              <a:buFontTx/>
              <a:buNone/>
            </a:pPr>
            <a:r>
              <a:rPr lang="fa-IR" b="1">
                <a:cs typeface="B Yagut" pitchFamily="2" charset="-78"/>
              </a:rPr>
              <a:t>كمي تحرك به دليل شرايط خاص زندگي امروزه </a:t>
            </a:r>
          </a:p>
          <a:p>
            <a:pPr>
              <a:buFontTx/>
              <a:buNone/>
            </a:pPr>
            <a:r>
              <a:rPr lang="fa-IR" b="1">
                <a:cs typeface="B Yagut" pitchFamily="2" charset="-78"/>
              </a:rPr>
              <a:t>                       تماشاي طولاني مدت تلويزيون </a:t>
            </a:r>
          </a:p>
          <a:p>
            <a:pPr>
              <a:buFontTx/>
              <a:buNone/>
            </a:pPr>
            <a:r>
              <a:rPr lang="fa-IR" b="1">
                <a:cs typeface="B Yagut" pitchFamily="2" charset="-78"/>
              </a:rPr>
              <a:t>                       استفاده از وسايل راحت حمل و نقل و مسافرت </a:t>
            </a:r>
          </a:p>
          <a:p>
            <a:pPr>
              <a:buFontTx/>
              <a:buNone/>
            </a:pPr>
            <a:r>
              <a:rPr lang="fa-IR" b="1">
                <a:cs typeface="B Yagut" pitchFamily="2" charset="-78"/>
              </a:rPr>
              <a:t>                       دسترسي بيشتر به مواد غذايي </a:t>
            </a:r>
          </a:p>
          <a:p>
            <a:pPr>
              <a:buFontTx/>
              <a:buNone/>
            </a:pPr>
            <a:r>
              <a:rPr lang="fa-IR" b="1">
                <a:cs typeface="B Yagut" pitchFamily="2" charset="-78"/>
              </a:rPr>
              <a:t>                       مصرف غذاهاي </a:t>
            </a:r>
            <a:r>
              <a:rPr lang="en-US" b="1">
                <a:cs typeface="B Yagut" pitchFamily="2" charset="-78"/>
              </a:rPr>
              <a:t>Fast food </a:t>
            </a:r>
            <a:r>
              <a:rPr lang="fa-IR" b="1">
                <a:cs typeface="B Yagut" pitchFamily="2" charset="-78"/>
              </a:rPr>
              <a:t>  و يا آماده </a:t>
            </a:r>
          </a:p>
          <a:p>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9138" name="Picture 2" descr="C:\Users\Azizamin\Desktop\Obesity\Obesity pic\obese.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body" idx="1"/>
          </p:nvPr>
        </p:nvSpPr>
        <p:spPr/>
        <p:txBody>
          <a:bodyPr/>
          <a:lstStyle/>
          <a:p>
            <a:pPr>
              <a:buClr>
                <a:srgbClr val="993366"/>
              </a:buClr>
              <a:buFont typeface="Wingdings" pitchFamily="2" charset="2"/>
              <a:buChar char="ü"/>
            </a:pPr>
            <a:endParaRPr lang="fa-IR">
              <a:cs typeface="2  Zar" pitchFamily="2" charset="-78"/>
            </a:endParaRPr>
          </a:p>
          <a:p>
            <a:pPr>
              <a:buClr>
                <a:srgbClr val="993366"/>
              </a:buClr>
              <a:buFont typeface="Wingdings" pitchFamily="2" charset="2"/>
              <a:buChar char="ü"/>
            </a:pPr>
            <a:r>
              <a:rPr lang="fa-IR">
                <a:cs typeface="2  Zar" pitchFamily="2" charset="-78"/>
              </a:rPr>
              <a:t>افزايش دسترسي به وسايل نقليه</a:t>
            </a:r>
          </a:p>
          <a:p>
            <a:pPr>
              <a:buClr>
                <a:srgbClr val="993366"/>
              </a:buClr>
              <a:buFont typeface="Wingdings" pitchFamily="2" charset="2"/>
              <a:buChar char="ü"/>
            </a:pPr>
            <a:r>
              <a:rPr lang="fa-IR">
                <a:cs typeface="2  Zar" pitchFamily="2" charset="-78"/>
              </a:rPr>
              <a:t>ماشيني شدن انجام امور منزل</a:t>
            </a:r>
          </a:p>
          <a:p>
            <a:pPr>
              <a:buClr>
                <a:srgbClr val="993366"/>
              </a:buClr>
              <a:buFont typeface="Wingdings" pitchFamily="2" charset="2"/>
              <a:buChar char="ü"/>
            </a:pPr>
            <a:r>
              <a:rPr lang="fa-IR">
                <a:cs typeface="2  Zar" pitchFamily="2" charset="-78"/>
              </a:rPr>
              <a:t>غيرمعمول بودن ورزش در برنامه روزمره زندگي</a:t>
            </a:r>
          </a:p>
          <a:p>
            <a:pPr>
              <a:buClr>
                <a:srgbClr val="993366"/>
              </a:buClr>
              <a:buFont typeface="Wingdings" pitchFamily="2" charset="2"/>
              <a:buChar char="ü"/>
            </a:pPr>
            <a:r>
              <a:rPr lang="fa-IR">
                <a:cs typeface="2  Zar" pitchFamily="2" charset="-78"/>
              </a:rPr>
              <a:t>افزايش سرگرمي هاي غيرفعال مثل تماشاي تلويزيون و ...</a:t>
            </a:r>
          </a:p>
          <a:p>
            <a:pPr>
              <a:buClr>
                <a:srgbClr val="993366"/>
              </a:buClr>
              <a:buFont typeface="Wingdings" pitchFamily="2" charset="2"/>
              <a:buChar char="ü"/>
            </a:pPr>
            <a:r>
              <a:rPr lang="fa-IR">
                <a:cs typeface="2  Zar" pitchFamily="2" charset="-78"/>
              </a:rPr>
              <a:t>افزايش شغلهاي پشت ميزنشيني</a:t>
            </a:r>
            <a:endParaRPr lang="en-US">
              <a:cs typeface="2  Zar" pitchFamily="2" charset="-78"/>
            </a:endParaRPr>
          </a:p>
        </p:txBody>
      </p:sp>
      <p:sp>
        <p:nvSpPr>
          <p:cNvPr id="129027" name="WordArt 3"/>
          <p:cNvSpPr>
            <a:spLocks noChangeArrowheads="1" noChangeShapeType="1" noTextEdit="1"/>
          </p:cNvSpPr>
          <p:nvPr/>
        </p:nvSpPr>
        <p:spPr bwMode="auto">
          <a:xfrm>
            <a:off x="3059113" y="404813"/>
            <a:ext cx="3313112" cy="1014412"/>
          </a:xfrm>
          <a:prstGeom prst="rect">
            <a:avLst/>
          </a:prstGeom>
        </p:spPr>
        <p:txBody>
          <a:bodyPr wrap="none" fromWordArt="1">
            <a:prstTxWarp prst="textDoubleWave1">
              <a:avLst>
                <a:gd name="adj1" fmla="val 10319"/>
                <a:gd name="adj2" fmla="val 28"/>
              </a:avLst>
            </a:prstTxWarp>
          </a:bodyPr>
          <a:lstStyle/>
          <a:p>
            <a:pPr algn="ctr"/>
            <a:r>
              <a:rPr lang="fa-IR" sz="2800" b="1" kern="10">
                <a:ln w="9525">
                  <a:solidFill>
                    <a:srgbClr val="990033"/>
                  </a:solidFill>
                  <a:round/>
                  <a:headEnd/>
                  <a:tailEnd/>
                </a:ln>
                <a:solidFill>
                  <a:srgbClr val="993366"/>
                </a:solidFill>
                <a:effectLst>
                  <a:outerShdw dist="53882" dir="2700000" algn="ctr" rotWithShape="0">
                    <a:srgbClr val="C0C0C0">
                      <a:alpha val="80000"/>
                    </a:srgbClr>
                  </a:outerShdw>
                </a:effectLst>
                <a:latin typeface="2  Yagut"/>
              </a:rPr>
              <a:t>علل كاهش فعاليت بدني</a:t>
            </a:r>
            <a:endParaRPr lang="en-US" sz="2800" b="1" kern="10">
              <a:ln w="9525">
                <a:solidFill>
                  <a:srgbClr val="990033"/>
                </a:solidFill>
                <a:round/>
                <a:headEnd/>
                <a:tailEnd/>
              </a:ln>
              <a:solidFill>
                <a:srgbClr val="993366"/>
              </a:solidFill>
              <a:effectLst>
                <a:outerShdw dist="53882" dir="2700000" algn="ctr" rotWithShape="0">
                  <a:srgbClr val="C0C0C0">
                    <a:alpha val="80000"/>
                  </a:srgbClr>
                </a:outerShdw>
              </a:effectLst>
              <a:latin typeface="2  Yagut"/>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3"/>
          <p:cNvSpPr>
            <a:spLocks noGrp="1" noChangeArrowheads="1"/>
          </p:cNvSpPr>
          <p:nvPr>
            <p:ph type="body" idx="1"/>
          </p:nvPr>
        </p:nvSpPr>
        <p:spPr>
          <a:xfrm>
            <a:off x="457200" y="692150"/>
            <a:ext cx="8229600" cy="5434013"/>
          </a:xfrm>
        </p:spPr>
        <p:txBody>
          <a:bodyPr/>
          <a:lstStyle/>
          <a:p>
            <a:pPr>
              <a:buClr>
                <a:srgbClr val="FF7C80"/>
              </a:buClr>
              <a:buFont typeface="Wingdings" pitchFamily="2" charset="2"/>
              <a:buChar char="v"/>
            </a:pPr>
            <a:r>
              <a:rPr lang="fa-IR" b="1">
                <a:cs typeface="2  Badr" pitchFamily="2" charset="-78"/>
              </a:rPr>
              <a:t>الگوی رژیم غذایی، فعالیت فیزیکی و ورزش مشخص کننده علت اصلی چاقی هستند.</a:t>
            </a:r>
          </a:p>
          <a:p>
            <a:pPr>
              <a:buClr>
                <a:srgbClr val="FF7C80"/>
              </a:buClr>
              <a:buFont typeface="Wingdings" pitchFamily="2" charset="2"/>
              <a:buChar char="v"/>
            </a:pPr>
            <a:r>
              <a:rPr lang="fa-IR" b="1">
                <a:cs typeface="2  Badr" pitchFamily="2" charset="-78"/>
              </a:rPr>
              <a:t>سبک زندگی ، و استعداد ژنتیکی از عوامل تعیین کننده چاقی هستند.</a:t>
            </a:r>
            <a:r>
              <a:rPr lang="fa-IR"/>
              <a:t> </a:t>
            </a:r>
            <a:endParaRPr lang="en-US"/>
          </a:p>
        </p:txBody>
      </p:sp>
      <p:pic>
        <p:nvPicPr>
          <p:cNvPr id="123909" name="Picture 5"/>
          <p:cNvPicPr>
            <a:picLocks noChangeAspect="1" noChangeArrowheads="1"/>
          </p:cNvPicPr>
          <p:nvPr/>
        </p:nvPicPr>
        <p:blipFill>
          <a:blip r:embed="rId2" cstate="print"/>
          <a:srcRect/>
          <a:stretch>
            <a:fillRect/>
          </a:stretch>
        </p:blipFill>
        <p:spPr bwMode="auto">
          <a:xfrm>
            <a:off x="2571750" y="3840163"/>
            <a:ext cx="4000500" cy="28289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ChangeArrowheads="1"/>
          </p:cNvSpPr>
          <p:nvPr>
            <p:ph type="body" idx="1"/>
          </p:nvPr>
        </p:nvSpPr>
        <p:spPr>
          <a:xfrm>
            <a:off x="457200" y="3500438"/>
            <a:ext cx="8229600" cy="2625725"/>
          </a:xfrm>
        </p:spPr>
        <p:txBody>
          <a:bodyPr/>
          <a:lstStyle/>
          <a:p>
            <a:pPr>
              <a:buClr>
                <a:srgbClr val="FF0066"/>
              </a:buClr>
              <a:buFont typeface="Wingdings" pitchFamily="2" charset="2"/>
              <a:buChar char="ª"/>
            </a:pPr>
            <a:r>
              <a:rPr lang="fa-IR" b="1">
                <a:solidFill>
                  <a:srgbClr val="FF7C80"/>
                </a:solidFill>
                <a:cs typeface="2  Badr" pitchFamily="2" charset="-78"/>
              </a:rPr>
              <a:t>دریافت بالای انرژی بصورت فعال</a:t>
            </a:r>
            <a:r>
              <a:rPr lang="fa-IR" b="1">
                <a:cs typeface="2  Badr" pitchFamily="2" charset="-78"/>
              </a:rPr>
              <a:t> از طریق تغذیه بیش از حد شامل: خوردن رژیم های پر انرژی</a:t>
            </a:r>
          </a:p>
          <a:p>
            <a:pPr>
              <a:buClr>
                <a:srgbClr val="FF0066"/>
              </a:buClr>
              <a:buFont typeface="Wingdings" pitchFamily="2" charset="2"/>
              <a:buChar char="ª"/>
            </a:pPr>
            <a:r>
              <a:rPr lang="fa-IR" b="1">
                <a:solidFill>
                  <a:srgbClr val="FF7C80"/>
                </a:solidFill>
                <a:cs typeface="2  Badr" pitchFamily="2" charset="-78"/>
              </a:rPr>
              <a:t>بی تحرکی و فعالیتهای کم انرژی</a:t>
            </a:r>
            <a:r>
              <a:rPr lang="fa-IR" b="1">
                <a:cs typeface="2  Badr" pitchFamily="2" charset="-78"/>
              </a:rPr>
              <a:t> مانند تماشای مداوم تلویزیون و استفاده طولانی مدت از کامپیوتر</a:t>
            </a:r>
            <a:endParaRPr lang="en-US" b="1">
              <a:cs typeface="2  Badr" pitchFamily="2" charset="-78"/>
            </a:endParaRPr>
          </a:p>
        </p:txBody>
      </p:sp>
      <p:sp>
        <p:nvSpPr>
          <p:cNvPr id="264195" name="WordArt 3"/>
          <p:cNvSpPr>
            <a:spLocks noChangeArrowheads="1" noChangeShapeType="1" noTextEdit="1"/>
          </p:cNvSpPr>
          <p:nvPr/>
        </p:nvSpPr>
        <p:spPr bwMode="auto">
          <a:xfrm>
            <a:off x="2700338" y="579438"/>
            <a:ext cx="3671887" cy="977900"/>
          </a:xfrm>
          <a:prstGeom prst="rect">
            <a:avLst/>
          </a:prstGeom>
        </p:spPr>
        <p:txBody>
          <a:bodyPr wrap="none" fromWordArt="1">
            <a:prstTxWarp prst="textWave1">
              <a:avLst>
                <a:gd name="adj1" fmla="val 13005"/>
                <a:gd name="adj2" fmla="val 0"/>
              </a:avLst>
            </a:prstTxWarp>
          </a:bodyPr>
          <a:lstStyle/>
          <a:p>
            <a:pPr algn="ctr"/>
            <a:r>
              <a:rPr lang="fa-IR" sz="3200" kern="10">
                <a:ln w="9525">
                  <a:noFill/>
                  <a:round/>
                  <a:headEnd/>
                  <a:tailEnd/>
                </a:ln>
                <a:solidFill>
                  <a:srgbClr val="993300"/>
                </a:solidFill>
                <a:effectLst>
                  <a:outerShdw dist="53882" dir="2700000" algn="ctr" rotWithShape="0">
                    <a:srgbClr val="C0C0C0">
                      <a:alpha val="80000"/>
                    </a:srgbClr>
                  </a:outerShdw>
                </a:effectLst>
                <a:latin typeface="2  Titr"/>
              </a:rPr>
              <a:t>علل شیوع چاقی</a:t>
            </a:r>
            <a:endParaRPr lang="en-US" sz="3200" kern="10">
              <a:ln w="9525">
                <a:noFill/>
                <a:round/>
                <a:headEnd/>
                <a:tailEnd/>
              </a:ln>
              <a:solidFill>
                <a:srgbClr val="993300"/>
              </a:solidFill>
              <a:effectLst>
                <a:outerShdw dist="53882" dir="2700000" algn="ctr" rotWithShape="0">
                  <a:srgbClr val="C0C0C0">
                    <a:alpha val="80000"/>
                  </a:srgbClr>
                </a:outerShdw>
              </a:effectLst>
              <a:latin typeface="2  Titr"/>
            </a:endParaRPr>
          </a:p>
        </p:txBody>
      </p:sp>
      <p:pic>
        <p:nvPicPr>
          <p:cNvPr id="264196" name="Picture 4"/>
          <p:cNvPicPr>
            <a:picLocks noChangeAspect="1" noChangeArrowheads="1"/>
          </p:cNvPicPr>
          <p:nvPr/>
        </p:nvPicPr>
        <p:blipFill>
          <a:blip r:embed="rId2" cstate="print"/>
          <a:srcRect/>
          <a:stretch>
            <a:fillRect/>
          </a:stretch>
        </p:blipFill>
        <p:spPr bwMode="auto">
          <a:xfrm>
            <a:off x="323850" y="1628775"/>
            <a:ext cx="2592388" cy="18002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28625" y="1785938"/>
            <a:ext cx="8229600" cy="4625975"/>
          </a:xfrm>
        </p:spPr>
        <p:txBody>
          <a:bodyPr lIns="54864" tIns="91440">
            <a:normAutofit/>
          </a:bodyPr>
          <a:lstStyle/>
          <a:p>
            <a:pPr marL="438150" indent="-319088">
              <a:lnSpc>
                <a:spcPct val="90000"/>
              </a:lnSpc>
              <a:buFontTx/>
              <a:buNone/>
            </a:pPr>
            <a:r>
              <a:rPr lang="fa-IR" sz="2200">
                <a:cs typeface="B Lotus" pitchFamily="2" charset="-78"/>
              </a:rPr>
              <a:t>مصرف مواد غذایی پرکالری در وعده های اصلی</a:t>
            </a:r>
            <a:endParaRPr lang="en-US" sz="2200">
              <a:cs typeface="B Lotus" pitchFamily="2" charset="-78"/>
            </a:endParaRPr>
          </a:p>
          <a:p>
            <a:pPr marL="438150" indent="-319088">
              <a:lnSpc>
                <a:spcPct val="90000"/>
              </a:lnSpc>
              <a:buFontTx/>
              <a:buNone/>
            </a:pPr>
            <a:r>
              <a:rPr lang="ar-SA" sz="2200">
                <a:cs typeface="B Lotus" pitchFamily="2" charset="-78"/>
              </a:rPr>
              <a:t>مصرف تنقلات پرکالری در میان وعده های غذایی</a:t>
            </a:r>
            <a:endParaRPr lang="en-US" sz="2200">
              <a:cs typeface="B Lotus" pitchFamily="2" charset="-78"/>
            </a:endParaRPr>
          </a:p>
          <a:p>
            <a:pPr marL="438150" indent="-319088">
              <a:lnSpc>
                <a:spcPct val="90000"/>
              </a:lnSpc>
              <a:buFontTx/>
              <a:buNone/>
            </a:pPr>
            <a:r>
              <a:rPr lang="fa-IR" sz="2200">
                <a:cs typeface="B Lotus" pitchFamily="2" charset="-78"/>
              </a:rPr>
              <a:t>مصرف غذاهای آماده و سریع الطبخ رستوران ها </a:t>
            </a:r>
            <a:endParaRPr lang="en-US" sz="2200">
              <a:cs typeface="B Lotus" pitchFamily="2" charset="-78"/>
            </a:endParaRPr>
          </a:p>
          <a:p>
            <a:pPr marL="438150" indent="-319088">
              <a:lnSpc>
                <a:spcPct val="90000"/>
              </a:lnSpc>
              <a:buFontTx/>
              <a:buNone/>
            </a:pPr>
            <a:r>
              <a:rPr lang="fa-IR" sz="2200">
                <a:cs typeface="B Lotus" pitchFamily="2" charset="-78"/>
              </a:rPr>
              <a:t>مصرف مکمل های ناسالم غذایی</a:t>
            </a:r>
            <a:endParaRPr lang="en-US" sz="2200">
              <a:cs typeface="B Lotus" pitchFamily="2" charset="-78"/>
            </a:endParaRPr>
          </a:p>
          <a:p>
            <a:pPr marL="438150" indent="-319088">
              <a:lnSpc>
                <a:spcPct val="90000"/>
              </a:lnSpc>
              <a:buFontTx/>
              <a:buNone/>
            </a:pPr>
            <a:r>
              <a:rPr lang="fa-IR" sz="2200">
                <a:cs typeface="B Lotus" pitchFamily="2" charset="-78"/>
              </a:rPr>
              <a:t>مصرف ناکافی یا عدم مصرف میوه، سبزیجات و لبنیات</a:t>
            </a:r>
            <a:endParaRPr lang="en-US" sz="2200">
              <a:cs typeface="B Lotus" pitchFamily="2" charset="-78"/>
            </a:endParaRPr>
          </a:p>
          <a:p>
            <a:pPr marL="438150" indent="-319088">
              <a:lnSpc>
                <a:spcPct val="90000"/>
              </a:lnSpc>
              <a:buFontTx/>
              <a:buNone/>
            </a:pPr>
            <a:r>
              <a:rPr lang="fa-IR" sz="2200">
                <a:cs typeface="B Lotus" pitchFamily="2" charset="-78"/>
              </a:rPr>
              <a:t>پرخوری و مصرف بی رویه مواد غذایی</a:t>
            </a:r>
            <a:endParaRPr lang="en-US" sz="2200">
              <a:cs typeface="B Lotus" pitchFamily="2" charset="-78"/>
            </a:endParaRPr>
          </a:p>
          <a:p>
            <a:pPr marL="438150" indent="-319088">
              <a:lnSpc>
                <a:spcPct val="90000"/>
              </a:lnSpc>
              <a:buFontTx/>
              <a:buNone/>
            </a:pPr>
            <a:r>
              <a:rPr lang="ar-SA" sz="2200">
                <a:cs typeface="B Lotus" pitchFamily="2" charset="-78"/>
              </a:rPr>
              <a:t>وعده های غذایی ناقص و ناکافی</a:t>
            </a:r>
            <a:endParaRPr lang="fa-IR" sz="2200">
              <a:cs typeface="B Lotus" pitchFamily="2" charset="-78"/>
            </a:endParaRPr>
          </a:p>
          <a:p>
            <a:pPr marL="438150" indent="-319088">
              <a:lnSpc>
                <a:spcPct val="90000"/>
              </a:lnSpc>
              <a:buFontTx/>
              <a:buNone/>
            </a:pPr>
            <a:r>
              <a:rPr lang="fa-IR" sz="2000">
                <a:cs typeface="B Lotus" pitchFamily="2" charset="-78"/>
              </a:rPr>
              <a:t>حذف وعده غذایی</a:t>
            </a:r>
            <a:endParaRPr lang="en-US" sz="2000">
              <a:cs typeface="B Lotus" pitchFamily="2" charset="-78"/>
            </a:endParaRPr>
          </a:p>
          <a:p>
            <a:pPr marL="438150" indent="-319088">
              <a:lnSpc>
                <a:spcPct val="90000"/>
              </a:lnSpc>
              <a:buFontTx/>
              <a:buNone/>
            </a:pPr>
            <a:r>
              <a:rPr lang="fa-IR" sz="2000">
                <a:cs typeface="B Lotus" pitchFamily="2" charset="-78"/>
              </a:rPr>
              <a:t>حذف میان وعده</a:t>
            </a:r>
            <a:endParaRPr lang="en-US" sz="2000">
              <a:cs typeface="B Lotus" pitchFamily="2" charset="-78"/>
            </a:endParaRPr>
          </a:p>
          <a:p>
            <a:pPr marL="438150" indent="-319088">
              <a:lnSpc>
                <a:spcPct val="90000"/>
              </a:lnSpc>
              <a:buFontTx/>
              <a:buNone/>
            </a:pPr>
            <a:r>
              <a:rPr lang="fa-IR" sz="2000">
                <a:cs typeface="B Lotus" pitchFamily="2" charset="-78"/>
              </a:rPr>
              <a:t>حذف وعده غذایی وجایگزینی مصرف تنقلات پرکالری</a:t>
            </a:r>
            <a:endParaRPr lang="en-US" sz="2000">
              <a:cs typeface="B Lotus" pitchFamily="2" charset="-78"/>
            </a:endParaRPr>
          </a:p>
          <a:p>
            <a:pPr marL="438150" indent="-319088">
              <a:lnSpc>
                <a:spcPct val="90000"/>
              </a:lnSpc>
              <a:buFontTx/>
              <a:buNone/>
            </a:pPr>
            <a:r>
              <a:rPr lang="fa-IR" sz="2000">
                <a:cs typeface="B Lotus" pitchFamily="2" charset="-78"/>
              </a:rPr>
              <a:t>سرعت نامناسب صرف غذا</a:t>
            </a:r>
            <a:endParaRPr lang="en-US" sz="2000">
              <a:cs typeface="B Lotus" pitchFamily="2" charset="-78"/>
            </a:endParaRPr>
          </a:p>
          <a:p>
            <a:pPr marL="438150" indent="-319088">
              <a:lnSpc>
                <a:spcPct val="90000"/>
              </a:lnSpc>
              <a:buFontTx/>
              <a:buNone/>
            </a:pPr>
            <a:r>
              <a:rPr lang="fa-IR" sz="2000">
                <a:cs typeface="B Lotus" pitchFamily="2" charset="-78"/>
              </a:rPr>
              <a:t>خوردن گاه و بیگاه (عدم پیروی از برنامه غذایی معین)</a:t>
            </a:r>
            <a:endParaRPr lang="en-US" sz="2000">
              <a:cs typeface="B Lotus" pitchFamily="2" charset="-78"/>
            </a:endParaRPr>
          </a:p>
          <a:p>
            <a:pPr marL="438150" indent="-319088">
              <a:lnSpc>
                <a:spcPct val="90000"/>
              </a:lnSpc>
              <a:buFontTx/>
              <a:buNone/>
            </a:pPr>
            <a:endParaRPr lang="en-US" sz="2000">
              <a:cs typeface="B Lotus" pitchFamily="2" charset="-78"/>
            </a:endParaRPr>
          </a:p>
          <a:p>
            <a:pPr marL="438150" indent="-319088">
              <a:lnSpc>
                <a:spcPct val="90000"/>
              </a:lnSpc>
            </a:pPr>
            <a:endParaRPr lang="en-US" sz="2800"/>
          </a:p>
        </p:txBody>
      </p:sp>
      <p:sp>
        <p:nvSpPr>
          <p:cNvPr id="4" name="Title 3"/>
          <p:cNvSpPr>
            <a:spLocks noGrp="1"/>
          </p:cNvSpPr>
          <p:nvPr>
            <p:ph type="title" idx="4294967295"/>
          </p:nvPr>
        </p:nvSpPr>
        <p:spPr>
          <a:xfrm>
            <a:off x="0" y="155448"/>
            <a:ext cx="4714876" cy="987536"/>
          </a:xfrm>
          <a:prstGeom prst="stripedRightArrow">
            <a:avLst/>
          </a:prstGeom>
          <a:solidFill>
            <a:srgbClr val="C00000"/>
          </a:solidFill>
          <a:ln w="48000" cmpd="thickThi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Ins="45720" rtlCol="0">
            <a:normAutofit fontScale="90000"/>
            <a:scene3d>
              <a:camera prst="orthographicFront"/>
              <a:lightRig rig="threePt" dir="t">
                <a:rot lat="0" lon="0" rev="4800000"/>
              </a:lightRig>
            </a:scene3d>
            <a:sp3d prstMaterial="matte">
              <a:bevelT w="50800" h="10160"/>
            </a:sp3d>
          </a:bodyPr>
          <a:lstStyle/>
          <a:p>
            <a:pPr rtl="0" fontAlgn="auto">
              <a:spcAft>
                <a:spcPts val="0"/>
              </a:spcAft>
              <a:defRPr/>
            </a:pPr>
            <a:r>
              <a:rPr lang="fa-IR" sz="4500" b="1" kern="1200" dirty="0">
                <a:cs typeface="B Lotus" pitchFamily="2" charset="-78"/>
              </a:rPr>
              <a:t>تغذیه</a:t>
            </a:r>
            <a:endParaRPr lang="en-US" sz="4500" b="1" kern="1200" dirty="0">
              <a:cs typeface="B Lotus" pitchFamily="2" charset="-78"/>
            </a:endParaRPr>
          </a:p>
        </p:txBody>
      </p:sp>
      <p:sp>
        <p:nvSpPr>
          <p:cNvPr id="5" name="Rectangle 4"/>
          <p:cNvSpPr/>
          <p:nvPr/>
        </p:nvSpPr>
        <p:spPr>
          <a:xfrm>
            <a:off x="2928938" y="1643063"/>
            <a:ext cx="5715000" cy="2714625"/>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
        <p:nvSpPr>
          <p:cNvPr id="6" name="Rectangle 5"/>
          <p:cNvSpPr/>
          <p:nvPr/>
        </p:nvSpPr>
        <p:spPr>
          <a:xfrm>
            <a:off x="3348038" y="4437063"/>
            <a:ext cx="5286375" cy="1800225"/>
          </a:xfrm>
          <a:prstGeom prst="rect">
            <a:avLst/>
          </a:prstGeom>
          <a:no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
        <p:nvSpPr>
          <p:cNvPr id="7" name="Left Arrow 6"/>
          <p:cNvSpPr/>
          <p:nvPr/>
        </p:nvSpPr>
        <p:spPr>
          <a:xfrm>
            <a:off x="2643174" y="2643182"/>
            <a:ext cx="214314" cy="357190"/>
          </a:xfrm>
          <a:prstGeom prst="leftArrow">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
        <p:nvSpPr>
          <p:cNvPr id="8" name="TextBox 7"/>
          <p:cNvSpPr txBox="1"/>
          <p:nvPr/>
        </p:nvSpPr>
        <p:spPr>
          <a:xfrm>
            <a:off x="0" y="2600262"/>
            <a:ext cx="2571736" cy="40011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2">
            <a:schemeClr val="accent2"/>
          </a:fillRef>
          <a:effectRef idx="1">
            <a:schemeClr val="accent2"/>
          </a:effectRef>
          <a:fontRef idx="minor">
            <a:schemeClr val="dk1"/>
          </a:fontRef>
        </p:style>
        <p:txBody>
          <a:bodyPr>
            <a:spAutoFit/>
          </a:bodyPr>
          <a:lstStyle/>
          <a:p>
            <a:pPr algn="ctr" rtl="0">
              <a:defRPr/>
            </a:pPr>
            <a:r>
              <a:rPr lang="fa-IR" sz="2000" dirty="0">
                <a:cs typeface="B Lotus" pitchFamily="2" charset="-78"/>
              </a:rPr>
              <a:t>کم و کیف مواد غذایی دریافتی</a:t>
            </a:r>
            <a:endParaRPr lang="en-US" sz="2000" dirty="0">
              <a:cs typeface="B Lotus" pitchFamily="2" charset="-78"/>
            </a:endParaRPr>
          </a:p>
        </p:txBody>
      </p:sp>
      <p:sp>
        <p:nvSpPr>
          <p:cNvPr id="9" name="TextBox 8"/>
          <p:cNvSpPr txBox="1"/>
          <p:nvPr/>
        </p:nvSpPr>
        <p:spPr>
          <a:xfrm>
            <a:off x="0" y="4988494"/>
            <a:ext cx="2786050" cy="40011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2">
            <a:schemeClr val="accent2"/>
          </a:fillRef>
          <a:effectRef idx="1">
            <a:schemeClr val="accent2"/>
          </a:effectRef>
          <a:fontRef idx="minor">
            <a:schemeClr val="dk1"/>
          </a:fontRef>
        </p:style>
        <p:txBody>
          <a:bodyPr>
            <a:spAutoFit/>
          </a:bodyPr>
          <a:lstStyle/>
          <a:p>
            <a:pPr algn="ctr" rtl="0">
              <a:defRPr/>
            </a:pPr>
            <a:r>
              <a:rPr lang="fa-IR" sz="2000" dirty="0">
                <a:cs typeface="B Lotus" pitchFamily="2" charset="-78"/>
              </a:rPr>
              <a:t>نظم و شیوه مصرف مواد غذایی</a:t>
            </a:r>
            <a:endParaRPr lang="en-US" sz="2000" dirty="0">
              <a:cs typeface="B Lotus" pitchFamily="2" charset="-78"/>
            </a:endParaRPr>
          </a:p>
        </p:txBody>
      </p:sp>
      <p:sp>
        <p:nvSpPr>
          <p:cNvPr id="10" name="Left Arrow 9"/>
          <p:cNvSpPr/>
          <p:nvPr/>
        </p:nvSpPr>
        <p:spPr>
          <a:xfrm>
            <a:off x="2795574" y="5072074"/>
            <a:ext cx="490542" cy="357190"/>
          </a:xfrm>
          <a:prstGeom prst="leftArrow">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upRight)">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trips(downLeft)">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edge">
                                      <p:cBhvr>
                                        <p:cTn id="28" dur="1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7" presetClass="entr" presetSubtype="1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8" presetClass="entr" presetSubtype="12"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strips(downLeft)">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6"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22" name="Rectangle 2"/>
          <p:cNvSpPr>
            <a:spLocks noGrp="1" noChangeArrowheads="1"/>
          </p:cNvSpPr>
          <p:nvPr>
            <p:ph type="body" idx="1"/>
          </p:nvPr>
        </p:nvSpPr>
        <p:spPr>
          <a:xfrm>
            <a:off x="250825" y="1700213"/>
            <a:ext cx="8458200" cy="4865687"/>
          </a:xfrm>
        </p:spPr>
        <p:txBody>
          <a:bodyPr/>
          <a:lstStyle/>
          <a:p>
            <a:pPr>
              <a:lnSpc>
                <a:spcPct val="90000"/>
              </a:lnSpc>
              <a:buFontTx/>
              <a:buChar char="-"/>
            </a:pPr>
            <a:r>
              <a:rPr lang="ar-SA" sz="2400" b="1"/>
              <a:t>برا</a:t>
            </a:r>
            <a:r>
              <a:rPr lang="fa-IR" sz="2400" b="1"/>
              <a:t>ی</a:t>
            </a:r>
            <a:r>
              <a:rPr lang="ar-SA" sz="2400" b="1"/>
              <a:t> تعیین اینکه آیا فرد</a:t>
            </a:r>
            <a:r>
              <a:rPr lang="fa-IR" sz="2400" b="1"/>
              <a:t>ی</a:t>
            </a:r>
            <a:r>
              <a:rPr lang="ar-SA" sz="2400" b="1"/>
              <a:t> چاق محسوب میشود یا نه باید مقدار چرب</a:t>
            </a:r>
            <a:r>
              <a:rPr lang="fa-IR" sz="2400" b="1"/>
              <a:t>ی</a:t>
            </a:r>
            <a:r>
              <a:rPr lang="ar-SA" sz="2400" b="1"/>
              <a:t> بدن او را اندازه گیر</a:t>
            </a:r>
            <a:r>
              <a:rPr lang="fa-IR" sz="2400" b="1"/>
              <a:t>ی</a:t>
            </a:r>
            <a:r>
              <a:rPr lang="ar-SA" sz="2400" b="1"/>
              <a:t> نمود.</a:t>
            </a:r>
            <a:endParaRPr lang="fa-IR" sz="2400" b="1"/>
          </a:p>
          <a:p>
            <a:pPr>
              <a:lnSpc>
                <a:spcPct val="90000"/>
              </a:lnSpc>
              <a:buFontTx/>
              <a:buChar char="-"/>
            </a:pPr>
            <a:endParaRPr lang="fa-IR" sz="1200" b="1"/>
          </a:p>
          <a:p>
            <a:pPr>
              <a:lnSpc>
                <a:spcPct val="90000"/>
              </a:lnSpc>
              <a:buFontTx/>
              <a:buChar char="-"/>
            </a:pPr>
            <a:r>
              <a:rPr lang="ar-SA" sz="2400" b="1"/>
              <a:t>برا</a:t>
            </a:r>
            <a:r>
              <a:rPr lang="fa-IR" sz="2400" b="1"/>
              <a:t>ی</a:t>
            </a:r>
            <a:r>
              <a:rPr lang="ar-SA" sz="2400" b="1"/>
              <a:t> </a:t>
            </a:r>
            <a:r>
              <a:rPr lang="fa-IR" sz="2400" b="1"/>
              <a:t>تع</a:t>
            </a:r>
            <a:r>
              <a:rPr lang="ar-SA" sz="2400" b="1"/>
              <a:t>یی</a:t>
            </a:r>
            <a:r>
              <a:rPr lang="fa-IR" sz="2400" b="1"/>
              <a:t>ن مقدار چربی بدن</a:t>
            </a:r>
            <a:r>
              <a:rPr lang="ar-SA" sz="2400" b="1"/>
              <a:t> روشها</a:t>
            </a:r>
            <a:r>
              <a:rPr lang="fa-IR" sz="2400" b="1"/>
              <a:t>ی</a:t>
            </a:r>
            <a:r>
              <a:rPr lang="ar-SA" sz="2400" b="1"/>
              <a:t> علم</a:t>
            </a:r>
            <a:r>
              <a:rPr lang="fa-IR" sz="2400" b="1"/>
              <a:t>ی</a:t>
            </a:r>
            <a:r>
              <a:rPr lang="ar-SA" sz="2400" b="1"/>
              <a:t> متعدد</a:t>
            </a:r>
            <a:r>
              <a:rPr lang="fa-IR" sz="2400" b="1"/>
              <a:t>ی</a:t>
            </a:r>
            <a:r>
              <a:rPr lang="ar-SA" sz="2400" b="1"/>
              <a:t> وجود دارد که عموما گرانقیمت و پیچیده بوده استفاده از آنها نیاز به</a:t>
            </a:r>
            <a:r>
              <a:rPr lang="fa-IR" sz="2400" b="1"/>
              <a:t> </a:t>
            </a:r>
            <a:r>
              <a:rPr lang="ar-SA" sz="2400" b="1"/>
              <a:t>تخصص ب</a:t>
            </a:r>
            <a:r>
              <a:rPr lang="fa-IR" sz="2400" b="1"/>
              <a:t>الا</a:t>
            </a:r>
            <a:r>
              <a:rPr lang="ar-SA" sz="2400" b="1"/>
              <a:t> دارد</a:t>
            </a:r>
            <a:r>
              <a:rPr lang="fa-IR" sz="2400" b="1"/>
              <a:t>.</a:t>
            </a:r>
          </a:p>
          <a:p>
            <a:pPr>
              <a:lnSpc>
                <a:spcPct val="90000"/>
              </a:lnSpc>
              <a:buFontTx/>
              <a:buChar char="-"/>
            </a:pPr>
            <a:endParaRPr lang="fa-IR" sz="1200" b="1"/>
          </a:p>
          <a:p>
            <a:pPr>
              <a:lnSpc>
                <a:spcPct val="90000"/>
              </a:lnSpc>
              <a:buFontTx/>
              <a:buChar char="-"/>
            </a:pPr>
            <a:r>
              <a:rPr lang="ar-SA" sz="2400" b="1"/>
              <a:t>هنوز در علم تغذیه مقدار دقیق</a:t>
            </a:r>
            <a:r>
              <a:rPr lang="fa-IR" sz="2400" b="1"/>
              <a:t>ی</a:t>
            </a:r>
            <a:r>
              <a:rPr lang="ar-SA" sz="2400" b="1"/>
              <a:t> برا</a:t>
            </a:r>
            <a:r>
              <a:rPr lang="fa-IR" sz="2400" b="1"/>
              <a:t>ی</a:t>
            </a:r>
            <a:r>
              <a:rPr lang="ar-SA" sz="2400" b="1"/>
              <a:t> میزان چرب</a:t>
            </a:r>
            <a:r>
              <a:rPr lang="fa-IR" sz="2400" b="1"/>
              <a:t>ی</a:t>
            </a:r>
            <a:r>
              <a:rPr lang="ar-SA" sz="2400" b="1"/>
              <a:t> بدن تعیین نشده تا بر اساس آن بتوان تعیین کرد که هر فرد با داشتن چه مقدار چرب</a:t>
            </a:r>
            <a:r>
              <a:rPr lang="fa-IR" sz="2400" b="1"/>
              <a:t>ی</a:t>
            </a:r>
            <a:r>
              <a:rPr lang="ar-SA" sz="2400" b="1"/>
              <a:t> در بدنش چاق محسوب میشود.</a:t>
            </a:r>
            <a:endParaRPr lang="en-US" sz="2400" b="1" dirty="0"/>
          </a:p>
          <a:p>
            <a:pPr>
              <a:lnSpc>
                <a:spcPct val="90000"/>
              </a:lnSpc>
              <a:buFontTx/>
              <a:buChar char="-"/>
            </a:pPr>
            <a:endParaRPr lang="en-US" sz="1200" b="1" dirty="0"/>
          </a:p>
          <a:p>
            <a:pPr>
              <a:lnSpc>
                <a:spcPct val="90000"/>
              </a:lnSpc>
              <a:buFontTx/>
              <a:buChar char="-"/>
            </a:pPr>
            <a:r>
              <a:rPr lang="ar-SA" sz="2400" b="1"/>
              <a:t>برا</a:t>
            </a:r>
            <a:r>
              <a:rPr lang="fa-IR" sz="2400" b="1"/>
              <a:t>ی</a:t>
            </a:r>
            <a:r>
              <a:rPr lang="ar-SA" sz="2400" b="1"/>
              <a:t> تعیین وضعیت فرد از نظر ابتلا به چاقی از روشهای ساده</a:t>
            </a:r>
            <a:r>
              <a:rPr lang="fa-IR" sz="2400" b="1"/>
              <a:t> </a:t>
            </a:r>
            <a:r>
              <a:rPr lang="ar-SA" sz="2400" b="1"/>
              <a:t>تر مانند مقایسه </a:t>
            </a:r>
            <a:r>
              <a:rPr lang="en-US" sz="2400" b="1" dirty="0"/>
              <a:t>BMI</a:t>
            </a:r>
            <a:r>
              <a:rPr lang="fa-IR" sz="2400" b="1"/>
              <a:t> فرد </a:t>
            </a:r>
            <a:r>
              <a:rPr lang="fa-IR" sz="2400" b="1" i="1" u="sng"/>
              <a:t>بزرگسال</a:t>
            </a:r>
            <a:r>
              <a:rPr lang="fa-IR" sz="2400" b="1"/>
              <a:t> </a:t>
            </a:r>
            <a:r>
              <a:rPr lang="ar-SA" sz="2400" b="1"/>
              <a:t>با اعداد </a:t>
            </a:r>
            <a:r>
              <a:rPr lang="fa-IR" sz="2400" b="1"/>
              <a:t>۲۵</a:t>
            </a:r>
            <a:r>
              <a:rPr lang="ar-SA" sz="2400" b="1"/>
              <a:t> و </a:t>
            </a:r>
            <a:r>
              <a:rPr lang="fa-IR" sz="2400" b="1"/>
              <a:t>۳۰</a:t>
            </a:r>
            <a:r>
              <a:rPr lang="ar-SA" sz="2400" b="1"/>
              <a:t> </a:t>
            </a:r>
            <a:r>
              <a:rPr lang="fa-IR" sz="2400" b="1"/>
              <a:t>و </a:t>
            </a:r>
            <a:r>
              <a:rPr lang="fa-IR" sz="2400" b="1" i="1" u="sng"/>
              <a:t>كودكان</a:t>
            </a:r>
            <a:r>
              <a:rPr lang="fa-IR" sz="2400" b="1"/>
              <a:t> با صدكها</a:t>
            </a:r>
            <a:r>
              <a:rPr lang="ar-SA" sz="2400" b="1"/>
              <a:t>ی</a:t>
            </a:r>
            <a:r>
              <a:rPr lang="fa-IR" sz="2400" b="1"/>
              <a:t> استاندارد (معمولا صدك </a:t>
            </a:r>
            <a:r>
              <a:rPr lang="ar-SA" sz="2400" b="1"/>
              <a:t>٩</a:t>
            </a:r>
            <a:r>
              <a:rPr lang="fa-IR" sz="2400" b="1"/>
              <a:t>۵) </a:t>
            </a:r>
            <a:r>
              <a:rPr lang="ar-SA" sz="2400" b="1"/>
              <a:t>استفاده میشود.</a:t>
            </a:r>
            <a:endParaRPr lang="en-US" sz="2400" b="1" dirty="0"/>
          </a:p>
        </p:txBody>
      </p:sp>
      <p:sp>
        <p:nvSpPr>
          <p:cNvPr id="133123" name="Rectangle 3"/>
          <p:cNvSpPr>
            <a:spLocks noGrp="1" noChangeArrowheads="1"/>
          </p:cNvSpPr>
          <p:nvPr>
            <p:ph type="title"/>
          </p:nvPr>
        </p:nvSpPr>
        <p:spPr>
          <a:noFill/>
          <a:ln/>
        </p:spPr>
        <p:txBody>
          <a:bodyPr/>
          <a:lstStyle/>
          <a:p>
            <a:r>
              <a:rPr lang="fa-IR" b="1">
                <a:solidFill>
                  <a:srgbClr val="F2F206"/>
                </a:solidFill>
              </a:rPr>
              <a:t>تع</a:t>
            </a:r>
            <a:r>
              <a:rPr lang="ar-SA" b="1">
                <a:solidFill>
                  <a:srgbClr val="F2F206"/>
                </a:solidFill>
              </a:rPr>
              <a:t>یی</a:t>
            </a:r>
            <a:r>
              <a:rPr lang="fa-IR" b="1">
                <a:solidFill>
                  <a:srgbClr val="F2F206"/>
                </a:solidFill>
              </a:rPr>
              <a:t>ن چاقی</a:t>
            </a:r>
            <a:endParaRPr lang="en-US" b="1" dirty="0">
              <a:solidFill>
                <a:srgbClr val="F2F206"/>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122">
                                            <p:txEl>
                                              <p:pRg st="0" end="0"/>
                                            </p:txEl>
                                          </p:spTgt>
                                        </p:tgtEl>
                                        <p:attrNameLst>
                                          <p:attrName>style.visibility</p:attrName>
                                        </p:attrNameLst>
                                      </p:cBhvr>
                                      <p:to>
                                        <p:strVal val="visible"/>
                                      </p:to>
                                    </p:set>
                                    <p:animEffect transition="in" filter="fade">
                                      <p:cBhvr>
                                        <p:cTn id="7" dur="2000"/>
                                        <p:tgtEl>
                                          <p:spTgt spid="1331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3122">
                                            <p:txEl>
                                              <p:pRg st="2" end="2"/>
                                            </p:txEl>
                                          </p:spTgt>
                                        </p:tgtEl>
                                        <p:attrNameLst>
                                          <p:attrName>style.visibility</p:attrName>
                                        </p:attrNameLst>
                                      </p:cBhvr>
                                      <p:to>
                                        <p:strVal val="visible"/>
                                      </p:to>
                                    </p:set>
                                    <p:animEffect transition="in" filter="fade">
                                      <p:cBhvr>
                                        <p:cTn id="12" dur="2000"/>
                                        <p:tgtEl>
                                          <p:spTgt spid="13312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3122">
                                            <p:txEl>
                                              <p:pRg st="4" end="4"/>
                                            </p:txEl>
                                          </p:spTgt>
                                        </p:tgtEl>
                                        <p:attrNameLst>
                                          <p:attrName>style.visibility</p:attrName>
                                        </p:attrNameLst>
                                      </p:cBhvr>
                                      <p:to>
                                        <p:strVal val="visible"/>
                                      </p:to>
                                    </p:set>
                                    <p:animEffect transition="in" filter="fade">
                                      <p:cBhvr>
                                        <p:cTn id="17" dur="2000"/>
                                        <p:tgtEl>
                                          <p:spTgt spid="13312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3122">
                                            <p:txEl>
                                              <p:pRg st="6" end="6"/>
                                            </p:txEl>
                                          </p:spTgt>
                                        </p:tgtEl>
                                        <p:attrNameLst>
                                          <p:attrName>style.visibility</p:attrName>
                                        </p:attrNameLst>
                                      </p:cBhvr>
                                      <p:to>
                                        <p:strVal val="visible"/>
                                      </p:to>
                                    </p:set>
                                    <p:animEffect transition="in" filter="fade">
                                      <p:cBhvr>
                                        <p:cTn id="22" dur="2000"/>
                                        <p:tgtEl>
                                          <p:spTgt spid="13312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2"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idx="4294967295"/>
          </p:nvPr>
        </p:nvSpPr>
        <p:spPr>
          <a:xfrm>
            <a:off x="242886" y="274638"/>
            <a:ext cx="3971924" cy="1143000"/>
          </a:xfrm>
          <a:prstGeom prst="stripedRightArrow">
            <a:avLst/>
          </a:prstGeom>
          <a:solidFill>
            <a:srgbClr val="C00000"/>
          </a:solidFill>
          <a:ln w="48000" cmpd="thickThi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Ins="45720" rtlCol="0">
            <a:noAutofit/>
            <a:scene3d>
              <a:camera prst="orthographicFront"/>
              <a:lightRig rig="threePt" dir="t">
                <a:rot lat="0" lon="0" rev="4800000"/>
              </a:lightRig>
            </a:scene3d>
            <a:sp3d prstMaterial="matte">
              <a:bevelT w="50800" h="10160"/>
            </a:sp3d>
          </a:bodyPr>
          <a:lstStyle/>
          <a:p>
            <a:pPr marL="514350" indent="-514350" fontAlgn="auto">
              <a:spcAft>
                <a:spcPts val="0"/>
              </a:spcAft>
              <a:defRPr/>
            </a:pPr>
            <a:r>
              <a:rPr lang="fa-IR" sz="2800" b="1" kern="1200" dirty="0">
                <a:cs typeface="B Lotus" pitchFamily="2" charset="-78"/>
              </a:rPr>
              <a:t>عدم احساس تهدید</a:t>
            </a:r>
          </a:p>
        </p:txBody>
      </p:sp>
      <p:sp>
        <p:nvSpPr>
          <p:cNvPr id="3" name="Content Placeholder 2"/>
          <p:cNvSpPr>
            <a:spLocks noGrp="1"/>
          </p:cNvSpPr>
          <p:nvPr>
            <p:ph idx="4294967295"/>
          </p:nvPr>
        </p:nvSpPr>
        <p:spPr>
          <a:xfrm>
            <a:off x="457200" y="1428750"/>
            <a:ext cx="8229600" cy="5143500"/>
          </a:xfrm>
        </p:spPr>
        <p:txBody>
          <a:bodyPr lIns="54864" tIns="91440">
            <a:normAutofit lnSpcReduction="10000"/>
          </a:bodyPr>
          <a:lstStyle/>
          <a:p>
            <a:pPr marL="438150" indent="-319088">
              <a:lnSpc>
                <a:spcPct val="80000"/>
              </a:lnSpc>
              <a:buFont typeface="Arial" charset="0"/>
              <a:buNone/>
            </a:pPr>
            <a:endParaRPr lang="en-US" sz="1900"/>
          </a:p>
          <a:p>
            <a:pPr marL="438150" indent="-319088">
              <a:lnSpc>
                <a:spcPct val="80000"/>
              </a:lnSpc>
              <a:buFont typeface="Arial" charset="0"/>
              <a:buNone/>
            </a:pPr>
            <a:endParaRPr lang="en-US" sz="1900"/>
          </a:p>
          <a:p>
            <a:pPr marL="438150" indent="-319088" algn="just">
              <a:lnSpc>
                <a:spcPct val="140000"/>
              </a:lnSpc>
              <a:buFontTx/>
              <a:buNone/>
            </a:pPr>
            <a:r>
              <a:rPr lang="fa-IR" sz="2100">
                <a:cs typeface="B Lotus" pitchFamily="2" charset="-78"/>
              </a:rPr>
              <a:t>عدم تشخیص چاقی</a:t>
            </a:r>
            <a:endParaRPr lang="en-US" sz="2100">
              <a:cs typeface="B Lotus" pitchFamily="2" charset="-78"/>
            </a:endParaRPr>
          </a:p>
          <a:p>
            <a:pPr marL="438150" indent="-319088" algn="just">
              <a:lnSpc>
                <a:spcPct val="140000"/>
              </a:lnSpc>
              <a:buFontTx/>
              <a:buNone/>
            </a:pPr>
            <a:r>
              <a:rPr lang="fa-IR" sz="2100">
                <a:cs typeface="B Lotus" pitchFamily="2" charset="-78"/>
              </a:rPr>
              <a:t>تخمین کمتر از واقع چاقی </a:t>
            </a:r>
            <a:endParaRPr lang="en-US" sz="2100">
              <a:cs typeface="B Lotus" pitchFamily="2" charset="-78"/>
            </a:endParaRPr>
          </a:p>
          <a:p>
            <a:pPr marL="438150" indent="-319088" algn="just">
              <a:lnSpc>
                <a:spcPct val="140000"/>
              </a:lnSpc>
              <a:buFontTx/>
              <a:buNone/>
            </a:pPr>
            <a:r>
              <a:rPr lang="ar-SA" sz="2100">
                <a:cs typeface="B Lotus" pitchFamily="2" charset="-78"/>
              </a:rPr>
              <a:t>ارزیابی مطلوب نوجوان چاق از سلامت خود</a:t>
            </a:r>
            <a:endParaRPr lang="en-US" sz="2100">
              <a:cs typeface="B Lotus" pitchFamily="2" charset="-78"/>
            </a:endParaRPr>
          </a:p>
          <a:p>
            <a:pPr marL="438150" indent="-319088" algn="just">
              <a:lnSpc>
                <a:spcPct val="140000"/>
              </a:lnSpc>
              <a:buFontTx/>
              <a:buNone/>
            </a:pPr>
            <a:r>
              <a:rPr lang="fa-IR" sz="2100">
                <a:cs typeface="B Lotus" pitchFamily="2" charset="-78"/>
              </a:rPr>
              <a:t>چاقی: بیماری فردا</a:t>
            </a:r>
            <a:endParaRPr lang="en-US" sz="2100">
              <a:cs typeface="B Lotus" pitchFamily="2" charset="-78"/>
            </a:endParaRPr>
          </a:p>
          <a:p>
            <a:pPr marL="438150" indent="-319088" algn="just">
              <a:lnSpc>
                <a:spcPct val="140000"/>
              </a:lnSpc>
              <a:buFontTx/>
              <a:buNone/>
            </a:pPr>
            <a:r>
              <a:rPr lang="fa-IR" sz="2100">
                <a:cs typeface="B Lotus" pitchFamily="2" charset="-78"/>
              </a:rPr>
              <a:t>وضعیت طبیعی دیگر افراد چاق</a:t>
            </a:r>
            <a:endParaRPr lang="en-US" sz="2100">
              <a:cs typeface="B Lotus" pitchFamily="2" charset="-78"/>
            </a:endParaRPr>
          </a:p>
          <a:p>
            <a:pPr marL="438150" indent="-319088" algn="just">
              <a:lnSpc>
                <a:spcPct val="140000"/>
              </a:lnSpc>
              <a:buFontTx/>
              <a:buNone/>
            </a:pPr>
            <a:r>
              <a:rPr lang="fa-IR" sz="2100">
                <a:cs typeface="B Lotus" pitchFamily="2" charset="-78"/>
              </a:rPr>
              <a:t>انجام آزمایشات دوره ای و اطمینان از سلامتی</a:t>
            </a:r>
          </a:p>
          <a:p>
            <a:pPr marL="438150" indent="-319088" algn="just">
              <a:lnSpc>
                <a:spcPct val="140000"/>
              </a:lnSpc>
              <a:buFontTx/>
              <a:buNone/>
            </a:pPr>
            <a:r>
              <a:rPr lang="fa-IR" sz="2000">
                <a:cs typeface="B Lotus" pitchFamily="2" charset="-78"/>
              </a:rPr>
              <a:t>درک ناکافی از شدت عوارض چاقی</a:t>
            </a:r>
            <a:endParaRPr lang="en-US" sz="2000">
              <a:cs typeface="B Lotus" pitchFamily="2" charset="-78"/>
            </a:endParaRPr>
          </a:p>
          <a:p>
            <a:pPr marL="438150" indent="-319088" algn="just">
              <a:lnSpc>
                <a:spcPct val="140000"/>
              </a:lnSpc>
              <a:buFontTx/>
              <a:buNone/>
            </a:pPr>
            <a:r>
              <a:rPr lang="fa-IR" sz="2000">
                <a:cs typeface="B Lotus" pitchFamily="2" charset="-78"/>
              </a:rPr>
              <a:t>آگاهی ناکافی در باره عوارض چاقی</a:t>
            </a:r>
          </a:p>
          <a:p>
            <a:pPr marL="438150" indent="-319088" algn="just">
              <a:lnSpc>
                <a:spcPct val="130000"/>
              </a:lnSpc>
              <a:buFontTx/>
              <a:buNone/>
            </a:pPr>
            <a:r>
              <a:rPr lang="fa-IR" sz="2000">
                <a:cs typeface="B Lotus" pitchFamily="2" charset="-78"/>
              </a:rPr>
              <a:t>ضرورت مشاهده علائم</a:t>
            </a:r>
            <a:endParaRPr lang="en-US" sz="2000">
              <a:cs typeface="B Lotus" pitchFamily="2" charset="-78"/>
            </a:endParaRPr>
          </a:p>
          <a:p>
            <a:pPr marL="438150" indent="-319088" algn="just">
              <a:lnSpc>
                <a:spcPct val="130000"/>
              </a:lnSpc>
              <a:buFontTx/>
              <a:buNone/>
            </a:pPr>
            <a:endParaRPr lang="en-US" sz="2000">
              <a:cs typeface="B Lotus" pitchFamily="2" charset="-78"/>
            </a:endParaRPr>
          </a:p>
          <a:p>
            <a:pPr marL="438150" indent="-319088">
              <a:lnSpc>
                <a:spcPct val="80000"/>
              </a:lnSpc>
              <a:buFontTx/>
              <a:buNone/>
            </a:pPr>
            <a:endParaRPr lang="en-US" sz="2000"/>
          </a:p>
          <a:p>
            <a:pPr marL="438150" indent="-319088">
              <a:lnSpc>
                <a:spcPct val="80000"/>
              </a:lnSpc>
              <a:buFont typeface="Arial" charset="0"/>
              <a:buNone/>
            </a:pPr>
            <a:endParaRPr lang="en-US" sz="2000">
              <a:latin typeface="Times New Roman" pitchFamily="18" charset="0"/>
              <a:cs typeface="Times New Roman" pitchFamily="18" charset="0"/>
            </a:endParaRPr>
          </a:p>
        </p:txBody>
      </p:sp>
      <p:sp>
        <p:nvSpPr>
          <p:cNvPr id="4" name="Rectangle 3"/>
          <p:cNvSpPr/>
          <p:nvPr/>
        </p:nvSpPr>
        <p:spPr>
          <a:xfrm>
            <a:off x="5786438" y="2000250"/>
            <a:ext cx="2928937" cy="1000125"/>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
        <p:nvSpPr>
          <p:cNvPr id="6" name="Rectangle 5"/>
          <p:cNvSpPr/>
          <p:nvPr/>
        </p:nvSpPr>
        <p:spPr>
          <a:xfrm>
            <a:off x="4214813" y="3071813"/>
            <a:ext cx="4500562" cy="1928812"/>
          </a:xfrm>
          <a:prstGeom prst="rect">
            <a:avLst/>
          </a:prstGeom>
          <a:noFill/>
          <a:ln w="508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
        <p:nvSpPr>
          <p:cNvPr id="7" name="Rectangle 6"/>
          <p:cNvSpPr/>
          <p:nvPr/>
        </p:nvSpPr>
        <p:spPr>
          <a:xfrm>
            <a:off x="5148263" y="5229225"/>
            <a:ext cx="3571875" cy="1357313"/>
          </a:xfrm>
          <a:prstGeom prst="rect">
            <a:avLst/>
          </a:prstGeom>
          <a:no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
        <p:nvSpPr>
          <p:cNvPr id="8" name="Left Arrow 7"/>
          <p:cNvSpPr/>
          <p:nvPr/>
        </p:nvSpPr>
        <p:spPr>
          <a:xfrm>
            <a:off x="4929188" y="2286000"/>
            <a:ext cx="642937" cy="21431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
        <p:nvSpPr>
          <p:cNvPr id="9" name="Left Arrow 8"/>
          <p:cNvSpPr/>
          <p:nvPr/>
        </p:nvSpPr>
        <p:spPr>
          <a:xfrm>
            <a:off x="3429000" y="4000500"/>
            <a:ext cx="642938" cy="21431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
        <p:nvSpPr>
          <p:cNvPr id="10" name="Left Arrow 9"/>
          <p:cNvSpPr/>
          <p:nvPr/>
        </p:nvSpPr>
        <p:spPr>
          <a:xfrm>
            <a:off x="4429125" y="5643563"/>
            <a:ext cx="642938" cy="21431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
        <p:nvSpPr>
          <p:cNvPr id="11" name="TextBox 10"/>
          <p:cNvSpPr txBox="1"/>
          <p:nvPr/>
        </p:nvSpPr>
        <p:spPr>
          <a:xfrm>
            <a:off x="2714612" y="2143116"/>
            <a:ext cx="2071702" cy="46166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2">
            <a:schemeClr val="accent2"/>
          </a:fillRef>
          <a:effectRef idx="1">
            <a:schemeClr val="accent2"/>
          </a:effectRef>
          <a:fontRef idx="minor">
            <a:schemeClr val="dk1"/>
          </a:fontRef>
        </p:style>
        <p:txBody>
          <a:bodyPr>
            <a:spAutoFit/>
          </a:bodyPr>
          <a:lstStyle/>
          <a:p>
            <a:pPr algn="ctr" rtl="0">
              <a:defRPr/>
            </a:pPr>
            <a:r>
              <a:rPr lang="fa-IR" sz="2400" dirty="0">
                <a:cs typeface="B Lotus" pitchFamily="2" charset="-78"/>
              </a:rPr>
              <a:t>عدم تشخیص چاقی</a:t>
            </a:r>
            <a:endParaRPr lang="en-US" sz="2400" dirty="0">
              <a:cs typeface="B Lotus" pitchFamily="2" charset="-78"/>
            </a:endParaRPr>
          </a:p>
        </p:txBody>
      </p:sp>
      <p:sp>
        <p:nvSpPr>
          <p:cNvPr id="12" name="TextBox 11"/>
          <p:cNvSpPr txBox="1"/>
          <p:nvPr/>
        </p:nvSpPr>
        <p:spPr>
          <a:xfrm>
            <a:off x="642910" y="3857628"/>
            <a:ext cx="2714644" cy="46166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2">
            <a:schemeClr val="accent2"/>
          </a:fillRef>
          <a:effectRef idx="1">
            <a:schemeClr val="accent2"/>
          </a:effectRef>
          <a:fontRef idx="minor">
            <a:schemeClr val="dk1"/>
          </a:fontRef>
        </p:style>
        <p:txBody>
          <a:bodyPr>
            <a:spAutoFit/>
          </a:bodyPr>
          <a:lstStyle/>
          <a:p>
            <a:pPr algn="ctr" rtl="0">
              <a:defRPr/>
            </a:pPr>
            <a:r>
              <a:rPr lang="fa-IR" sz="2400" dirty="0">
                <a:cs typeface="B Lotus" pitchFamily="2" charset="-78"/>
              </a:rPr>
              <a:t>ارزیابی مطلوب از سلامت</a:t>
            </a:r>
            <a:endParaRPr lang="en-US" sz="2400" dirty="0">
              <a:cs typeface="B Lotus" pitchFamily="2" charset="-78"/>
            </a:endParaRPr>
          </a:p>
        </p:txBody>
      </p:sp>
      <p:sp>
        <p:nvSpPr>
          <p:cNvPr id="13" name="TextBox 12"/>
          <p:cNvSpPr txBox="1"/>
          <p:nvPr/>
        </p:nvSpPr>
        <p:spPr>
          <a:xfrm>
            <a:off x="785786" y="5539103"/>
            <a:ext cx="3500462" cy="46166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2">
            <a:schemeClr val="accent2"/>
          </a:fillRef>
          <a:effectRef idx="1">
            <a:schemeClr val="accent2"/>
          </a:effectRef>
          <a:fontRef idx="minor">
            <a:schemeClr val="dk1"/>
          </a:fontRef>
        </p:style>
        <p:txBody>
          <a:bodyPr>
            <a:spAutoFit/>
          </a:bodyPr>
          <a:lstStyle/>
          <a:p>
            <a:pPr algn="ctr" rtl="0">
              <a:defRPr/>
            </a:pPr>
            <a:r>
              <a:rPr lang="fa-IR" sz="2400" dirty="0">
                <a:cs typeface="B Lotus" pitchFamily="2" charset="-78"/>
              </a:rPr>
              <a:t>درک ناملموس از عوارض چاقی</a:t>
            </a:r>
            <a:endParaRPr lang="en-US" sz="2400" dirty="0">
              <a:cs typeface="B Lotus"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strips(downLeft)">
                                      <p:cBhvr>
                                        <p:cTn id="14" dur="50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strips(downLeft)">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grpId="0"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strips(downLeft)">
                                      <p:cBhvr>
                                        <p:cTn id="24" dur="5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grpId="0"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strips(downLeft)">
                                      <p:cBhvr>
                                        <p:cTn id="29" dur="5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8" presetClass="entr" presetSubtype="12" fill="hold" grpId="0"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strips(downLeft)">
                                      <p:cBhvr>
                                        <p:cTn id="34" dur="500"/>
                                        <p:tgtEl>
                                          <p:spTgt spid="3">
                                            <p:txEl>
                                              <p:pRg st="6" end="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12" fill="hold" grpId="0"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strips(downLeft)">
                                      <p:cBhvr>
                                        <p:cTn id="39" dur="500"/>
                                        <p:tgtEl>
                                          <p:spTgt spid="3">
                                            <p:txEl>
                                              <p:pRg st="7" end="7"/>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12" fill="hold" grpId="0" nodeType="click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Effect transition="in" filter="strips(downLeft)">
                                      <p:cBhvr>
                                        <p:cTn id="44" dur="500"/>
                                        <p:tgtEl>
                                          <p:spTgt spid="3">
                                            <p:txEl>
                                              <p:pRg st="8" end="8"/>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8" presetClass="entr" presetSubtype="12" fill="hold" grpId="0" nodeType="click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Effect transition="in" filter="strips(downLeft)">
                                      <p:cBhvr>
                                        <p:cTn id="49" dur="500"/>
                                        <p:tgtEl>
                                          <p:spTgt spid="3">
                                            <p:txEl>
                                              <p:pRg st="9" end="9"/>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8" presetClass="entr" presetSubtype="12" fill="hold" grpId="0" nodeType="clickEffect">
                                  <p:stCondLst>
                                    <p:cond delay="0"/>
                                  </p:stCondLst>
                                  <p:childTnLst>
                                    <p:set>
                                      <p:cBhvr>
                                        <p:cTn id="53" dur="1" fill="hold">
                                          <p:stCondLst>
                                            <p:cond delay="0"/>
                                          </p:stCondLst>
                                        </p:cTn>
                                        <p:tgtEl>
                                          <p:spTgt spid="3">
                                            <p:txEl>
                                              <p:pRg st="10" end="10"/>
                                            </p:txEl>
                                          </p:spTgt>
                                        </p:tgtEl>
                                        <p:attrNameLst>
                                          <p:attrName>style.visibility</p:attrName>
                                        </p:attrNameLst>
                                      </p:cBhvr>
                                      <p:to>
                                        <p:strVal val="visible"/>
                                      </p:to>
                                    </p:set>
                                    <p:animEffect transition="in" filter="strips(downLeft)">
                                      <p:cBhvr>
                                        <p:cTn id="54" dur="500"/>
                                        <p:tgtEl>
                                          <p:spTgt spid="3">
                                            <p:txEl>
                                              <p:pRg st="10" end="1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0" presetClass="entr" presetSubtype="0" fill="hold" grpId="0" nodeType="click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wedge">
                                      <p:cBhvr>
                                        <p:cTn id="59" dur="2000"/>
                                        <p:tgtEl>
                                          <p:spTgt spid="4"/>
                                        </p:tgtEl>
                                      </p:cBhvr>
                                    </p:animEffect>
                                  </p:childTnLst>
                                </p:cTn>
                              </p:par>
                            </p:childTnLst>
                          </p:cTn>
                        </p:par>
                      </p:childTnLst>
                    </p:cTn>
                  </p:par>
                  <p:par>
                    <p:cTn id="60" fill="hold">
                      <p:stCondLst>
                        <p:cond delay="indefinite"/>
                      </p:stCondLst>
                      <p:childTnLst>
                        <p:par>
                          <p:cTn id="61" fill="hold">
                            <p:stCondLst>
                              <p:cond delay="0"/>
                            </p:stCondLst>
                            <p:childTnLst>
                              <p:par>
                                <p:cTn id="62" presetID="20" presetClass="entr" presetSubtype="0" fill="hold" grpId="0" nodeType="click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wedge">
                                      <p:cBhvr>
                                        <p:cTn id="64" dur="2000"/>
                                        <p:tgtEl>
                                          <p:spTgt spid="6"/>
                                        </p:tgtEl>
                                      </p:cBhvr>
                                    </p:animEffect>
                                  </p:childTnLst>
                                </p:cTn>
                              </p:par>
                            </p:childTnLst>
                          </p:cTn>
                        </p:par>
                      </p:childTnLst>
                    </p:cTn>
                  </p:par>
                  <p:par>
                    <p:cTn id="65" fill="hold">
                      <p:stCondLst>
                        <p:cond delay="indefinite"/>
                      </p:stCondLst>
                      <p:childTnLst>
                        <p:par>
                          <p:cTn id="66" fill="hold">
                            <p:stCondLst>
                              <p:cond delay="0"/>
                            </p:stCondLst>
                            <p:childTnLst>
                              <p:par>
                                <p:cTn id="67" presetID="20" presetClass="entr" presetSubtype="0" fill="hold" grpId="0" nodeType="click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wedge">
                                      <p:cBhvr>
                                        <p:cTn id="69" dur="2000"/>
                                        <p:tgtEl>
                                          <p:spTgt spid="7"/>
                                        </p:tgtEl>
                                      </p:cBhvr>
                                    </p:animEffect>
                                  </p:childTnLst>
                                </p:cTn>
                              </p:par>
                            </p:childTnLst>
                          </p:cTn>
                        </p:par>
                      </p:childTnLst>
                    </p:cTn>
                  </p:par>
                  <p:par>
                    <p:cTn id="70" fill="hold">
                      <p:stCondLst>
                        <p:cond delay="indefinite"/>
                      </p:stCondLst>
                      <p:childTnLst>
                        <p:par>
                          <p:cTn id="71" fill="hold">
                            <p:stCondLst>
                              <p:cond delay="0"/>
                            </p:stCondLst>
                            <p:childTnLst>
                              <p:par>
                                <p:cTn id="72" presetID="18" presetClass="entr" presetSubtype="12" fill="hold" grpId="0" nodeType="click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strips(downLeft)">
                                      <p:cBhvr>
                                        <p:cTn id="74" dur="500"/>
                                        <p:tgtEl>
                                          <p:spTgt spid="8"/>
                                        </p:tgtEl>
                                      </p:cBhvr>
                                    </p:animEffect>
                                  </p:childTnLst>
                                </p:cTn>
                              </p:par>
                            </p:childTnLst>
                          </p:cTn>
                        </p:par>
                      </p:childTnLst>
                    </p:cTn>
                  </p:par>
                  <p:par>
                    <p:cTn id="75" fill="hold">
                      <p:stCondLst>
                        <p:cond delay="indefinite"/>
                      </p:stCondLst>
                      <p:childTnLst>
                        <p:par>
                          <p:cTn id="76" fill="hold">
                            <p:stCondLst>
                              <p:cond delay="0"/>
                            </p:stCondLst>
                            <p:childTnLst>
                              <p:par>
                                <p:cTn id="77" presetID="18" presetClass="entr" presetSubtype="12" fill="hold" grpId="0" nodeType="click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strips(downLeft)">
                                      <p:cBhvr>
                                        <p:cTn id="79" dur="500"/>
                                        <p:tgtEl>
                                          <p:spTgt spid="9"/>
                                        </p:tgtEl>
                                      </p:cBhvr>
                                    </p:animEffect>
                                  </p:childTnLst>
                                </p:cTn>
                              </p:par>
                            </p:childTnLst>
                          </p:cTn>
                        </p:par>
                      </p:childTnLst>
                    </p:cTn>
                  </p:par>
                  <p:par>
                    <p:cTn id="80" fill="hold">
                      <p:stCondLst>
                        <p:cond delay="indefinite"/>
                      </p:stCondLst>
                      <p:childTnLst>
                        <p:par>
                          <p:cTn id="81" fill="hold">
                            <p:stCondLst>
                              <p:cond delay="0"/>
                            </p:stCondLst>
                            <p:childTnLst>
                              <p:par>
                                <p:cTn id="82" presetID="18" presetClass="entr" presetSubtype="12" fill="hold" grpId="0" nodeType="clickEffect">
                                  <p:stCondLst>
                                    <p:cond delay="0"/>
                                  </p:stCondLst>
                                  <p:childTnLst>
                                    <p:set>
                                      <p:cBhvr>
                                        <p:cTn id="83" dur="1" fill="hold">
                                          <p:stCondLst>
                                            <p:cond delay="0"/>
                                          </p:stCondLst>
                                        </p:cTn>
                                        <p:tgtEl>
                                          <p:spTgt spid="10"/>
                                        </p:tgtEl>
                                        <p:attrNameLst>
                                          <p:attrName>style.visibility</p:attrName>
                                        </p:attrNameLst>
                                      </p:cBhvr>
                                      <p:to>
                                        <p:strVal val="visible"/>
                                      </p:to>
                                    </p:set>
                                    <p:animEffect transition="in" filter="strips(downLeft)">
                                      <p:cBhvr>
                                        <p:cTn id="84" dur="500"/>
                                        <p:tgtEl>
                                          <p:spTgt spid="10"/>
                                        </p:tgtEl>
                                      </p:cBhvr>
                                    </p:animEffect>
                                  </p:childTnLst>
                                </p:cTn>
                              </p:par>
                            </p:childTnLst>
                          </p:cTn>
                        </p:par>
                      </p:childTnLst>
                    </p:cTn>
                  </p:par>
                  <p:par>
                    <p:cTn id="85" fill="hold">
                      <p:stCondLst>
                        <p:cond delay="indefinite"/>
                      </p:stCondLst>
                      <p:childTnLst>
                        <p:par>
                          <p:cTn id="86" fill="hold">
                            <p:stCondLst>
                              <p:cond delay="0"/>
                            </p:stCondLst>
                            <p:childTnLst>
                              <p:par>
                                <p:cTn id="87" presetID="18" presetClass="entr" presetSubtype="12" fill="hold" nodeType="click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strips(downLeft)">
                                      <p:cBhvr>
                                        <p:cTn id="89" dur="500"/>
                                        <p:tgtEl>
                                          <p:spTgt spid="11"/>
                                        </p:tgtEl>
                                      </p:cBhvr>
                                    </p:animEffect>
                                  </p:childTnLst>
                                </p:cTn>
                              </p:par>
                            </p:childTnLst>
                          </p:cTn>
                        </p:par>
                      </p:childTnLst>
                    </p:cTn>
                  </p:par>
                  <p:par>
                    <p:cTn id="90" fill="hold">
                      <p:stCondLst>
                        <p:cond delay="indefinite"/>
                      </p:stCondLst>
                      <p:childTnLst>
                        <p:par>
                          <p:cTn id="91" fill="hold">
                            <p:stCondLst>
                              <p:cond delay="0"/>
                            </p:stCondLst>
                            <p:childTnLst>
                              <p:par>
                                <p:cTn id="92" presetID="18" presetClass="entr" presetSubtype="12" fill="hold" nodeType="clickEffect">
                                  <p:stCondLst>
                                    <p:cond delay="0"/>
                                  </p:stCondLst>
                                  <p:childTnLst>
                                    <p:set>
                                      <p:cBhvr>
                                        <p:cTn id="93" dur="1" fill="hold">
                                          <p:stCondLst>
                                            <p:cond delay="0"/>
                                          </p:stCondLst>
                                        </p:cTn>
                                        <p:tgtEl>
                                          <p:spTgt spid="12"/>
                                        </p:tgtEl>
                                        <p:attrNameLst>
                                          <p:attrName>style.visibility</p:attrName>
                                        </p:attrNameLst>
                                      </p:cBhvr>
                                      <p:to>
                                        <p:strVal val="visible"/>
                                      </p:to>
                                    </p:set>
                                    <p:animEffect transition="in" filter="strips(downLeft)">
                                      <p:cBhvr>
                                        <p:cTn id="94" dur="500"/>
                                        <p:tgtEl>
                                          <p:spTgt spid="12"/>
                                        </p:tgtEl>
                                      </p:cBhvr>
                                    </p:animEffect>
                                  </p:childTnLst>
                                </p:cTn>
                              </p:par>
                            </p:childTnLst>
                          </p:cTn>
                        </p:par>
                      </p:childTnLst>
                    </p:cTn>
                  </p:par>
                  <p:par>
                    <p:cTn id="95" fill="hold">
                      <p:stCondLst>
                        <p:cond delay="indefinite"/>
                      </p:stCondLst>
                      <p:childTnLst>
                        <p:par>
                          <p:cTn id="96" fill="hold">
                            <p:stCondLst>
                              <p:cond delay="0"/>
                            </p:stCondLst>
                            <p:childTnLst>
                              <p:par>
                                <p:cTn id="97" presetID="18" presetClass="entr" presetSubtype="12" fill="hold" nodeType="clickEffect">
                                  <p:stCondLst>
                                    <p:cond delay="0"/>
                                  </p:stCondLst>
                                  <p:childTnLst>
                                    <p:set>
                                      <p:cBhvr>
                                        <p:cTn id="98" dur="1" fill="hold">
                                          <p:stCondLst>
                                            <p:cond delay="0"/>
                                          </p:stCondLst>
                                        </p:cTn>
                                        <p:tgtEl>
                                          <p:spTgt spid="13"/>
                                        </p:tgtEl>
                                        <p:attrNameLst>
                                          <p:attrName>style.visibility</p:attrName>
                                        </p:attrNameLst>
                                      </p:cBhvr>
                                      <p:to>
                                        <p:strVal val="visible"/>
                                      </p:to>
                                    </p:set>
                                    <p:animEffect transition="in" filter="strips(downLeft)">
                                      <p:cBhvr>
                                        <p:cTn id="9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autoUpdateAnimBg="0"/>
      <p:bldP spid="6" grpId="0" animBg="1"/>
      <p:bldP spid="7" grpId="0" animBg="1"/>
      <p:bldP spid="8" grpId="0" animBg="1" autoUpdateAnimBg="0"/>
      <p:bldP spid="9" grpId="0" animBg="1" autoUpdateAnimBg="0"/>
      <p:bldP spid="10" grpId="0" animBg="1"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143000" y="2500313"/>
            <a:ext cx="3071813" cy="3357562"/>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
        <p:nvSpPr>
          <p:cNvPr id="24578" name="Title 1"/>
          <p:cNvSpPr>
            <a:spLocks noGrp="1"/>
          </p:cNvSpPr>
          <p:nvPr>
            <p:ph type="title" idx="4294967295"/>
          </p:nvPr>
        </p:nvSpPr>
        <p:spPr>
          <a:xfrm>
            <a:off x="457200" y="122238"/>
            <a:ext cx="8229600" cy="1251061"/>
          </a:xfrm>
          <a:noFill/>
          <a:ln/>
        </p:spPr>
        <p:txBody>
          <a:bodyPr rIns="45720" rtlCol="0">
            <a:normAutofit/>
            <a:scene3d>
              <a:camera prst="orthographicFront"/>
              <a:lightRig rig="threePt" dir="t">
                <a:rot lat="0" lon="0" rev="4800000"/>
              </a:lightRig>
            </a:scene3d>
            <a:sp3d prstMaterial="matte">
              <a:bevelT w="50800" h="10160"/>
            </a:sp3d>
          </a:bodyPr>
          <a:lstStyle/>
          <a:p>
            <a:pPr fontAlgn="auto">
              <a:spcAft>
                <a:spcPts val="0"/>
              </a:spcAft>
              <a:defRPr/>
            </a:pPr>
            <a:r>
              <a:rPr lang="fa-IR" sz="2800" b="1" kern="1200" dirty="0">
                <a:solidFill>
                  <a:srgbClr val="FF0000"/>
                </a:solidFill>
                <a:latin typeface="Times New Roman" pitchFamily="18" charset="0"/>
                <a:ea typeface="+mj-ea"/>
                <a:cs typeface="B Lotus" pitchFamily="2" charset="-78"/>
              </a:rPr>
              <a:t>کد گذاری محوری</a:t>
            </a:r>
            <a:br>
              <a:rPr lang="fa-IR" sz="2800" b="1" kern="1200" dirty="0">
                <a:solidFill>
                  <a:srgbClr val="FF0000"/>
                </a:solidFill>
                <a:latin typeface="Times New Roman" pitchFamily="18" charset="0"/>
                <a:ea typeface="+mj-ea"/>
                <a:cs typeface="B Lotus" pitchFamily="2" charset="-78"/>
              </a:rPr>
            </a:br>
            <a:r>
              <a:rPr lang="fa-IR" sz="2800" b="1" kern="1200" dirty="0">
                <a:solidFill>
                  <a:srgbClr val="FF0000"/>
                </a:solidFill>
                <a:latin typeface="Times New Roman" pitchFamily="18" charset="0"/>
                <a:ea typeface="+mj-ea"/>
                <a:cs typeface="B Lotus" pitchFamily="2" charset="-78"/>
              </a:rPr>
              <a:t> (</a:t>
            </a:r>
            <a:r>
              <a:rPr lang="en-US" sz="2800" b="1" kern="1200" dirty="0">
                <a:solidFill>
                  <a:srgbClr val="FF0000"/>
                </a:solidFill>
                <a:latin typeface="Times New Roman" pitchFamily="18" charset="0"/>
                <a:ea typeface="+mj-ea"/>
                <a:cs typeface="B Lotus" pitchFamily="2" charset="-78"/>
              </a:rPr>
              <a:t>axial cods</a:t>
            </a:r>
            <a:r>
              <a:rPr lang="fa-IR" sz="2800" b="1" kern="1200" dirty="0">
                <a:solidFill>
                  <a:srgbClr val="FF0000"/>
                </a:solidFill>
                <a:latin typeface="Times New Roman" pitchFamily="18" charset="0"/>
                <a:ea typeface="+mj-ea"/>
                <a:cs typeface="B Lotus" pitchFamily="2" charset="-78"/>
              </a:rPr>
              <a:t>)</a:t>
            </a:r>
            <a:endParaRPr lang="en-US" sz="2800" b="1" kern="1200" dirty="0">
              <a:solidFill>
                <a:srgbClr val="FF0000"/>
              </a:solidFill>
              <a:latin typeface="+mj-lt"/>
              <a:ea typeface="+mj-ea"/>
              <a:cs typeface="B Lotus" pitchFamily="2" charset="-78"/>
            </a:endParaRPr>
          </a:p>
        </p:txBody>
      </p:sp>
      <p:sp>
        <p:nvSpPr>
          <p:cNvPr id="3" name="Content Placeholder 2"/>
          <p:cNvSpPr>
            <a:spLocks noGrp="1"/>
          </p:cNvSpPr>
          <p:nvPr>
            <p:ph sz="half" idx="4294967295"/>
          </p:nvPr>
        </p:nvSpPr>
        <p:spPr>
          <a:xfrm>
            <a:off x="457200" y="1598613"/>
            <a:ext cx="4038600" cy="4524375"/>
          </a:xfrm>
        </p:spPr>
        <p:txBody>
          <a:bodyPr tIns="91440">
            <a:normAutofit/>
          </a:bodyPr>
          <a:lstStyle/>
          <a:p>
            <a:pPr marL="514350" indent="-514350">
              <a:lnSpc>
                <a:spcPct val="140000"/>
              </a:lnSpc>
            </a:pPr>
            <a:r>
              <a:rPr lang="fa-IR" sz="2600" b="1">
                <a:cs typeface="B Lotus" pitchFamily="2" charset="-78"/>
              </a:rPr>
              <a:t>ویژگی های فردی</a:t>
            </a:r>
            <a:endParaRPr lang="en-US" sz="2600" b="1">
              <a:cs typeface="B Lotus" pitchFamily="2" charset="-78"/>
            </a:endParaRPr>
          </a:p>
          <a:p>
            <a:pPr marL="514350" indent="-514350">
              <a:lnSpc>
                <a:spcPct val="140000"/>
              </a:lnSpc>
            </a:pPr>
            <a:r>
              <a:rPr lang="en-US" sz="2600" b="1">
                <a:cs typeface="B Lotus" pitchFamily="2" charset="-78"/>
              </a:rPr>
              <a:t> </a:t>
            </a:r>
            <a:r>
              <a:rPr lang="fa-IR" sz="2600" b="1">
                <a:cs typeface="B Lotus" pitchFamily="2" charset="-78"/>
              </a:rPr>
              <a:t>عدم حمایت خانواده</a:t>
            </a:r>
          </a:p>
          <a:p>
            <a:pPr marL="514350" indent="-514350">
              <a:lnSpc>
                <a:spcPct val="140000"/>
              </a:lnSpc>
            </a:pPr>
            <a:r>
              <a:rPr lang="fa-IR" sz="2600" b="1">
                <a:cs typeface="B Lotus" pitchFamily="2" charset="-78"/>
              </a:rPr>
              <a:t>تاثیرگروه همسال</a:t>
            </a:r>
          </a:p>
          <a:p>
            <a:pPr marL="514350" indent="-514350">
              <a:lnSpc>
                <a:spcPct val="140000"/>
              </a:lnSpc>
            </a:pPr>
            <a:r>
              <a:rPr lang="fa-IR" sz="2600" b="1">
                <a:cs typeface="B Lotus" pitchFamily="2" charset="-78"/>
              </a:rPr>
              <a:t>آموزش ناکارامد</a:t>
            </a:r>
          </a:p>
          <a:p>
            <a:pPr marL="514350" indent="-514350">
              <a:lnSpc>
                <a:spcPct val="140000"/>
              </a:lnSpc>
            </a:pPr>
            <a:r>
              <a:rPr lang="fa-IR" sz="2600" b="1">
                <a:cs typeface="B Lotus" pitchFamily="2" charset="-78"/>
              </a:rPr>
              <a:t>عدم حمایت فرهنگی</a:t>
            </a:r>
          </a:p>
          <a:p>
            <a:pPr marL="514350" indent="-514350">
              <a:lnSpc>
                <a:spcPct val="140000"/>
              </a:lnSpc>
            </a:pPr>
            <a:r>
              <a:rPr lang="fa-IR" sz="2600" b="1">
                <a:cs typeface="B Lotus" pitchFamily="2" charset="-78"/>
              </a:rPr>
              <a:t>ضعف نظام اجرایی</a:t>
            </a:r>
          </a:p>
          <a:p>
            <a:pPr marL="514350" indent="-514350">
              <a:lnSpc>
                <a:spcPct val="140000"/>
              </a:lnSpc>
            </a:pPr>
            <a:r>
              <a:rPr lang="fa-IR" sz="2600" b="1">
                <a:cs typeface="B Lotus" pitchFamily="2" charset="-78"/>
              </a:rPr>
              <a:t>منابع و امکانات ناکافی</a:t>
            </a:r>
          </a:p>
          <a:p>
            <a:pPr marL="514350" indent="-514350">
              <a:lnSpc>
                <a:spcPct val="80000"/>
              </a:lnSpc>
            </a:pPr>
            <a:endParaRPr lang="en-US" sz="2600"/>
          </a:p>
        </p:txBody>
      </p:sp>
      <p:sp>
        <p:nvSpPr>
          <p:cNvPr id="4" name="Content Placeholder 3"/>
          <p:cNvSpPr>
            <a:spLocks noGrp="1"/>
          </p:cNvSpPr>
          <p:nvPr>
            <p:ph sz="half" idx="4294967295"/>
          </p:nvPr>
        </p:nvSpPr>
        <p:spPr>
          <a:xfrm>
            <a:off x="4648200" y="1598613"/>
            <a:ext cx="4038600" cy="4524375"/>
          </a:xfrm>
        </p:spPr>
        <p:txBody>
          <a:bodyPr lIns="54864" tIns="91440">
            <a:normAutofit fontScale="92500" lnSpcReduction="10000"/>
          </a:bodyPr>
          <a:lstStyle/>
          <a:p>
            <a:pPr marL="514350" indent="-514350">
              <a:lnSpc>
                <a:spcPct val="130000"/>
              </a:lnSpc>
            </a:pPr>
            <a:r>
              <a:rPr lang="fa-IR" sz="2600" b="1">
                <a:cs typeface="B Lotus" pitchFamily="2" charset="-78"/>
              </a:rPr>
              <a:t>تغذیه ناسالم</a:t>
            </a:r>
          </a:p>
          <a:p>
            <a:pPr marL="514350" indent="-514350">
              <a:lnSpc>
                <a:spcPct val="130000"/>
              </a:lnSpc>
            </a:pPr>
            <a:r>
              <a:rPr lang="fa-IR" sz="2600" b="1">
                <a:cs typeface="B Lotus" pitchFamily="2" charset="-78"/>
              </a:rPr>
              <a:t>فعالیت بدنی نامناسب</a:t>
            </a:r>
          </a:p>
          <a:p>
            <a:pPr marL="514350" indent="-514350">
              <a:lnSpc>
                <a:spcPct val="130000"/>
              </a:lnSpc>
            </a:pPr>
            <a:r>
              <a:rPr lang="fa-IR" sz="2600" b="1">
                <a:cs typeface="B Lotus" pitchFamily="2" charset="-78"/>
              </a:rPr>
              <a:t>فقدان انگیزه</a:t>
            </a:r>
            <a:r>
              <a:rPr lang="en-US" sz="2600" b="1">
                <a:cs typeface="B Lotus" pitchFamily="2" charset="-78"/>
              </a:rPr>
              <a:t> </a:t>
            </a:r>
            <a:endParaRPr lang="fa-IR" sz="2600" b="1">
              <a:cs typeface="B Lotus" pitchFamily="2" charset="-78"/>
            </a:endParaRPr>
          </a:p>
          <a:p>
            <a:pPr marL="514350" indent="-514350">
              <a:lnSpc>
                <a:spcPct val="130000"/>
              </a:lnSpc>
            </a:pPr>
            <a:r>
              <a:rPr lang="fa-IR" sz="2600" b="1">
                <a:cs typeface="B Lotus" pitchFamily="2" charset="-78"/>
              </a:rPr>
              <a:t>عدم احساس تهدید</a:t>
            </a:r>
          </a:p>
          <a:p>
            <a:pPr marL="514350" indent="-514350">
              <a:lnSpc>
                <a:spcPct val="130000"/>
              </a:lnSpc>
            </a:pPr>
            <a:r>
              <a:rPr lang="fa-IR" sz="2600" b="1">
                <a:cs typeface="B Lotus" pitchFamily="2" charset="-78"/>
              </a:rPr>
              <a:t>ضرورت تحصیل</a:t>
            </a:r>
          </a:p>
          <a:p>
            <a:pPr marL="514350" indent="-514350">
              <a:lnSpc>
                <a:spcPct val="130000"/>
              </a:lnSpc>
            </a:pPr>
            <a:r>
              <a:rPr lang="fa-IR" sz="2600" b="1">
                <a:cs typeface="B Lotus" pitchFamily="2" charset="-78"/>
              </a:rPr>
              <a:t>عدم احساس محدودیت</a:t>
            </a:r>
          </a:p>
          <a:p>
            <a:pPr marL="514350" indent="-514350">
              <a:lnSpc>
                <a:spcPct val="130000"/>
              </a:lnSpc>
            </a:pPr>
            <a:r>
              <a:rPr lang="fa-IR" sz="2600" b="1">
                <a:cs typeface="B Lotus" pitchFamily="2" charset="-78"/>
              </a:rPr>
              <a:t>عدم کنترل درک شده</a:t>
            </a:r>
          </a:p>
          <a:p>
            <a:pPr marL="514350" indent="-514350">
              <a:lnSpc>
                <a:spcPct val="130000"/>
              </a:lnSpc>
            </a:pPr>
            <a:r>
              <a:rPr lang="fa-IR" sz="2600" b="1">
                <a:cs typeface="B Lotus" pitchFamily="2" charset="-78"/>
              </a:rPr>
              <a:t>عزت نفس پایین</a:t>
            </a:r>
          </a:p>
          <a:p>
            <a:pPr marL="514350" indent="-514350">
              <a:lnSpc>
                <a:spcPct val="80000"/>
              </a:lnSpc>
              <a:buFont typeface="Arial" charset="0"/>
              <a:buNone/>
            </a:pPr>
            <a:r>
              <a:rPr lang="fa-IR" sz="2600" b="1">
                <a:cs typeface="Tahoma" pitchFamily="34" charset="0"/>
              </a:rPr>
              <a:t> </a:t>
            </a:r>
          </a:p>
          <a:p>
            <a:pPr marL="514350" indent="-514350">
              <a:lnSpc>
                <a:spcPct val="80000"/>
              </a:lnSpc>
            </a:pPr>
            <a:endParaRPr lang="en-US" sz="2600"/>
          </a:p>
        </p:txBody>
      </p:sp>
      <p:sp>
        <p:nvSpPr>
          <p:cNvPr id="5" name="Rectangle 4"/>
          <p:cNvSpPr/>
          <p:nvPr/>
        </p:nvSpPr>
        <p:spPr>
          <a:xfrm>
            <a:off x="5786438" y="1928813"/>
            <a:ext cx="2643187" cy="1071562"/>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
        <p:nvSpPr>
          <p:cNvPr id="7" name="TextBox 6"/>
          <p:cNvSpPr txBox="1"/>
          <p:nvPr/>
        </p:nvSpPr>
        <p:spPr>
          <a:xfrm rot="19872346">
            <a:off x="4775200" y="1863725"/>
            <a:ext cx="2270125" cy="400050"/>
          </a:xfrm>
          <a:prstGeom prst="rect">
            <a:avLst/>
          </a:prstGeom>
          <a:ln/>
        </p:spPr>
        <p:style>
          <a:lnRef idx="1">
            <a:schemeClr val="accent6"/>
          </a:lnRef>
          <a:fillRef idx="3">
            <a:schemeClr val="accent6"/>
          </a:fillRef>
          <a:effectRef idx="2">
            <a:schemeClr val="accent6"/>
          </a:effectRef>
          <a:fontRef idx="minor">
            <a:schemeClr val="lt1"/>
          </a:fontRef>
        </p:style>
        <p:txBody>
          <a:bodyPr>
            <a:spAutoFit/>
          </a:bodyPr>
          <a:lstStyle/>
          <a:p>
            <a:pPr algn="ctr">
              <a:defRPr/>
            </a:pPr>
            <a:r>
              <a:rPr lang="fa-IR" sz="2000" b="1" dirty="0">
                <a:cs typeface="B Lotus" pitchFamily="2" charset="-78"/>
              </a:rPr>
              <a:t> الگوهای رفتاری ناسالم</a:t>
            </a:r>
            <a:endParaRPr lang="en-US" sz="2000" b="1" dirty="0">
              <a:cs typeface="B Lotus" pitchFamily="2" charset="-78"/>
            </a:endParaRPr>
          </a:p>
        </p:txBody>
      </p:sp>
      <p:sp>
        <p:nvSpPr>
          <p:cNvPr id="8" name="Rectangle 7"/>
          <p:cNvSpPr/>
          <p:nvPr/>
        </p:nvSpPr>
        <p:spPr>
          <a:xfrm>
            <a:off x="5572125" y="3500438"/>
            <a:ext cx="2857500" cy="1500187"/>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
        <p:nvSpPr>
          <p:cNvPr id="9" name="TextBox 8"/>
          <p:cNvSpPr txBox="1"/>
          <p:nvPr/>
        </p:nvSpPr>
        <p:spPr>
          <a:xfrm rot="19792365">
            <a:off x="4459288" y="3357563"/>
            <a:ext cx="2406650" cy="400050"/>
          </a:xfrm>
          <a:prstGeom prst="rect">
            <a:avLst/>
          </a:prstGeom>
          <a:ln/>
        </p:spPr>
        <p:style>
          <a:lnRef idx="1">
            <a:schemeClr val="accent6"/>
          </a:lnRef>
          <a:fillRef idx="3">
            <a:schemeClr val="accent6"/>
          </a:fillRef>
          <a:effectRef idx="2">
            <a:schemeClr val="accent6"/>
          </a:effectRef>
          <a:fontRef idx="minor">
            <a:schemeClr val="lt1"/>
          </a:fontRef>
        </p:style>
        <p:txBody>
          <a:bodyPr>
            <a:spAutoFit/>
          </a:bodyPr>
          <a:lstStyle/>
          <a:p>
            <a:pPr algn="ctr" rtl="0">
              <a:defRPr/>
            </a:pPr>
            <a:r>
              <a:rPr lang="fa-IR" sz="2000" b="1" dirty="0">
                <a:cs typeface="B Lotus" pitchFamily="2" charset="-78"/>
              </a:rPr>
              <a:t>عدم اولویت کنترل وزن</a:t>
            </a:r>
            <a:endParaRPr lang="en-US" sz="2000" b="1" dirty="0">
              <a:cs typeface="B Lotus" pitchFamily="2" charset="-78"/>
            </a:endParaRPr>
          </a:p>
        </p:txBody>
      </p:sp>
      <p:sp>
        <p:nvSpPr>
          <p:cNvPr id="12" name="TextBox 11"/>
          <p:cNvSpPr txBox="1"/>
          <p:nvPr/>
        </p:nvSpPr>
        <p:spPr>
          <a:xfrm rot="19680649">
            <a:off x="3081338" y="5556250"/>
            <a:ext cx="2214562" cy="400050"/>
          </a:xfrm>
          <a:prstGeom prst="rect">
            <a:avLst/>
          </a:prstGeom>
          <a:ln/>
        </p:spPr>
        <p:style>
          <a:lnRef idx="1">
            <a:schemeClr val="accent6"/>
          </a:lnRef>
          <a:fillRef idx="3">
            <a:schemeClr val="accent6"/>
          </a:fillRef>
          <a:effectRef idx="2">
            <a:schemeClr val="accent6"/>
          </a:effectRef>
          <a:fontRef idx="minor">
            <a:schemeClr val="lt1"/>
          </a:fontRef>
        </p:style>
        <p:txBody>
          <a:bodyPr>
            <a:spAutoFit/>
          </a:bodyPr>
          <a:lstStyle/>
          <a:p>
            <a:pPr algn="ctr" rtl="0">
              <a:defRPr/>
            </a:pPr>
            <a:r>
              <a:rPr lang="fa-IR" sz="2000" b="1" dirty="0">
                <a:cs typeface="B Lotus" pitchFamily="2" charset="-78"/>
              </a:rPr>
              <a:t>عدم حمایت </a:t>
            </a:r>
            <a:endParaRPr lang="en-US" sz="2000" b="1" dirty="0">
              <a:cs typeface="B Lotus" pitchFamily="2" charset="-78"/>
            </a:endParaRPr>
          </a:p>
        </p:txBody>
      </p:sp>
      <p:sp>
        <p:nvSpPr>
          <p:cNvPr id="13" name="Oval 12"/>
          <p:cNvSpPr/>
          <p:nvPr/>
        </p:nvSpPr>
        <p:spPr>
          <a:xfrm>
            <a:off x="6715125" y="2928938"/>
            <a:ext cx="1571625" cy="571500"/>
          </a:xfrm>
          <a:prstGeom prst="ellipse">
            <a:avLst/>
          </a:prstGeom>
          <a:noFill/>
          <a:ln w="635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
        <p:nvSpPr>
          <p:cNvPr id="14" name="Oval 13"/>
          <p:cNvSpPr/>
          <p:nvPr/>
        </p:nvSpPr>
        <p:spPr>
          <a:xfrm>
            <a:off x="5651500" y="5300663"/>
            <a:ext cx="2643188" cy="500062"/>
          </a:xfrm>
          <a:prstGeom prst="ellipse">
            <a:avLst/>
          </a:prstGeom>
          <a:noFill/>
          <a:ln w="635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
        <p:nvSpPr>
          <p:cNvPr id="15" name="Oval 14"/>
          <p:cNvSpPr/>
          <p:nvPr/>
        </p:nvSpPr>
        <p:spPr>
          <a:xfrm>
            <a:off x="6084888" y="5876925"/>
            <a:ext cx="2286000" cy="571500"/>
          </a:xfrm>
          <a:prstGeom prst="ellipse">
            <a:avLst/>
          </a:prstGeom>
          <a:noFill/>
          <a:ln w="635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
        <p:nvSpPr>
          <p:cNvPr id="16" name="Oval 15"/>
          <p:cNvSpPr/>
          <p:nvPr/>
        </p:nvSpPr>
        <p:spPr>
          <a:xfrm>
            <a:off x="1692275" y="1700213"/>
            <a:ext cx="2428875" cy="642937"/>
          </a:xfrm>
          <a:prstGeom prst="ellipse">
            <a:avLst/>
          </a:prstGeom>
          <a:noFill/>
          <a:ln w="635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trips(down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trips(downLeft)">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trips(downLeft)">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strips(downLeft)">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strips(downLeft)">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strips(downLeft)">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strips(downLeft)">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strips(downLeft)">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3">
                                            <p:txEl>
                                              <p:pRg st="0" end="0"/>
                                            </p:txEl>
                                          </p:spTgt>
                                        </p:tgtEl>
                                        <p:attrNameLst>
                                          <p:attrName>style.visibility</p:attrName>
                                        </p:attrNameLst>
                                      </p:cBhvr>
                                      <p:to>
                                        <p:strVal val="visible"/>
                                      </p:to>
                                    </p:set>
                                    <p:animEffect transition="in" filter="strips(downLeft)">
                                      <p:cBhvr>
                                        <p:cTn id="47" dur="500"/>
                                        <p:tgtEl>
                                          <p:spTgt spid="3">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grpId="0" nodeType="clickEffect">
                                  <p:stCondLst>
                                    <p:cond delay="0"/>
                                  </p:stCondLst>
                                  <p:childTnLst>
                                    <p:set>
                                      <p:cBhvr>
                                        <p:cTn id="51" dur="1" fill="hold">
                                          <p:stCondLst>
                                            <p:cond delay="0"/>
                                          </p:stCondLst>
                                        </p:cTn>
                                        <p:tgtEl>
                                          <p:spTgt spid="3">
                                            <p:txEl>
                                              <p:pRg st="1" end="1"/>
                                            </p:txEl>
                                          </p:spTgt>
                                        </p:tgtEl>
                                        <p:attrNameLst>
                                          <p:attrName>style.visibility</p:attrName>
                                        </p:attrNameLst>
                                      </p:cBhvr>
                                      <p:to>
                                        <p:strVal val="visible"/>
                                      </p:to>
                                    </p:set>
                                    <p:animEffect transition="in" filter="strips(downLeft)">
                                      <p:cBhvr>
                                        <p:cTn id="52" dur="500"/>
                                        <p:tgtEl>
                                          <p:spTgt spid="3">
                                            <p:txEl>
                                              <p:pRg st="1" end="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grpId="0" nodeType="clickEffect">
                                  <p:stCondLst>
                                    <p:cond delay="0"/>
                                  </p:stCondLst>
                                  <p:childTnLst>
                                    <p:set>
                                      <p:cBhvr>
                                        <p:cTn id="56" dur="1" fill="hold">
                                          <p:stCondLst>
                                            <p:cond delay="0"/>
                                          </p:stCondLst>
                                        </p:cTn>
                                        <p:tgtEl>
                                          <p:spTgt spid="3">
                                            <p:txEl>
                                              <p:pRg st="2" end="2"/>
                                            </p:txEl>
                                          </p:spTgt>
                                        </p:tgtEl>
                                        <p:attrNameLst>
                                          <p:attrName>style.visibility</p:attrName>
                                        </p:attrNameLst>
                                      </p:cBhvr>
                                      <p:to>
                                        <p:strVal val="visible"/>
                                      </p:to>
                                    </p:set>
                                    <p:animEffect transition="in" filter="strips(downLeft)">
                                      <p:cBhvr>
                                        <p:cTn id="57" dur="500"/>
                                        <p:tgtEl>
                                          <p:spTgt spid="3">
                                            <p:txEl>
                                              <p:pRg st="2" end="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8" presetClass="entr" presetSubtype="12" fill="hold" grpId="0" nodeType="clickEffect">
                                  <p:stCondLst>
                                    <p:cond delay="0"/>
                                  </p:stCondLst>
                                  <p:childTnLst>
                                    <p:set>
                                      <p:cBhvr>
                                        <p:cTn id="61" dur="1" fill="hold">
                                          <p:stCondLst>
                                            <p:cond delay="0"/>
                                          </p:stCondLst>
                                        </p:cTn>
                                        <p:tgtEl>
                                          <p:spTgt spid="3">
                                            <p:txEl>
                                              <p:pRg st="3" end="3"/>
                                            </p:txEl>
                                          </p:spTgt>
                                        </p:tgtEl>
                                        <p:attrNameLst>
                                          <p:attrName>style.visibility</p:attrName>
                                        </p:attrNameLst>
                                      </p:cBhvr>
                                      <p:to>
                                        <p:strVal val="visible"/>
                                      </p:to>
                                    </p:set>
                                    <p:animEffect transition="in" filter="strips(downLeft)">
                                      <p:cBhvr>
                                        <p:cTn id="62" dur="500"/>
                                        <p:tgtEl>
                                          <p:spTgt spid="3">
                                            <p:txEl>
                                              <p:pRg st="3" end="3"/>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12" fill="hold" grpId="0" nodeType="clickEffect">
                                  <p:stCondLst>
                                    <p:cond delay="0"/>
                                  </p:stCondLst>
                                  <p:childTnLst>
                                    <p:set>
                                      <p:cBhvr>
                                        <p:cTn id="66" dur="1" fill="hold">
                                          <p:stCondLst>
                                            <p:cond delay="0"/>
                                          </p:stCondLst>
                                        </p:cTn>
                                        <p:tgtEl>
                                          <p:spTgt spid="3">
                                            <p:txEl>
                                              <p:pRg st="4" end="4"/>
                                            </p:txEl>
                                          </p:spTgt>
                                        </p:tgtEl>
                                        <p:attrNameLst>
                                          <p:attrName>style.visibility</p:attrName>
                                        </p:attrNameLst>
                                      </p:cBhvr>
                                      <p:to>
                                        <p:strVal val="visible"/>
                                      </p:to>
                                    </p:set>
                                    <p:animEffect transition="in" filter="strips(downLeft)">
                                      <p:cBhvr>
                                        <p:cTn id="67" dur="500"/>
                                        <p:tgtEl>
                                          <p:spTgt spid="3">
                                            <p:txEl>
                                              <p:pRg st="4" end="4"/>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8" presetClass="entr" presetSubtype="12" fill="hold" grpId="0" nodeType="clickEffect">
                                  <p:stCondLst>
                                    <p:cond delay="0"/>
                                  </p:stCondLst>
                                  <p:childTnLst>
                                    <p:set>
                                      <p:cBhvr>
                                        <p:cTn id="71" dur="1" fill="hold">
                                          <p:stCondLst>
                                            <p:cond delay="0"/>
                                          </p:stCondLst>
                                        </p:cTn>
                                        <p:tgtEl>
                                          <p:spTgt spid="3">
                                            <p:txEl>
                                              <p:pRg st="5" end="5"/>
                                            </p:txEl>
                                          </p:spTgt>
                                        </p:tgtEl>
                                        <p:attrNameLst>
                                          <p:attrName>style.visibility</p:attrName>
                                        </p:attrNameLst>
                                      </p:cBhvr>
                                      <p:to>
                                        <p:strVal val="visible"/>
                                      </p:to>
                                    </p:set>
                                    <p:animEffect transition="in" filter="strips(downLeft)">
                                      <p:cBhvr>
                                        <p:cTn id="72" dur="500"/>
                                        <p:tgtEl>
                                          <p:spTgt spid="3">
                                            <p:txEl>
                                              <p:pRg st="5" end="5"/>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8" presetClass="entr" presetSubtype="12" fill="hold" grpId="0" nodeType="clickEffect">
                                  <p:stCondLst>
                                    <p:cond delay="0"/>
                                  </p:stCondLst>
                                  <p:childTnLst>
                                    <p:set>
                                      <p:cBhvr>
                                        <p:cTn id="76" dur="1" fill="hold">
                                          <p:stCondLst>
                                            <p:cond delay="0"/>
                                          </p:stCondLst>
                                        </p:cTn>
                                        <p:tgtEl>
                                          <p:spTgt spid="3">
                                            <p:txEl>
                                              <p:pRg st="6" end="6"/>
                                            </p:txEl>
                                          </p:spTgt>
                                        </p:tgtEl>
                                        <p:attrNameLst>
                                          <p:attrName>style.visibility</p:attrName>
                                        </p:attrNameLst>
                                      </p:cBhvr>
                                      <p:to>
                                        <p:strVal val="visible"/>
                                      </p:to>
                                    </p:set>
                                    <p:animEffect transition="in" filter="strips(downLeft)">
                                      <p:cBhvr>
                                        <p:cTn id="77" dur="500"/>
                                        <p:tgtEl>
                                          <p:spTgt spid="3">
                                            <p:txEl>
                                              <p:pRg st="6" end="6"/>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0" presetClass="entr" presetSubtype="0" fill="hold" nodeType="clickEffect">
                                  <p:stCondLst>
                                    <p:cond delay="0"/>
                                  </p:stCondLst>
                                  <p:childTnLst>
                                    <p:set>
                                      <p:cBhvr>
                                        <p:cTn id="81" dur="1" fill="hold">
                                          <p:stCondLst>
                                            <p:cond delay="0"/>
                                          </p:stCondLst>
                                        </p:cTn>
                                        <p:tgtEl>
                                          <p:spTgt spid="5"/>
                                        </p:tgtEl>
                                        <p:attrNameLst>
                                          <p:attrName>style.visibility</p:attrName>
                                        </p:attrNameLst>
                                      </p:cBhvr>
                                      <p:to>
                                        <p:strVal val="visible"/>
                                      </p:to>
                                    </p:set>
                                    <p:animEffect transition="in" filter="wedge">
                                      <p:cBhvr>
                                        <p:cTn id="82" dur="2000"/>
                                        <p:tgtEl>
                                          <p:spTgt spid="5"/>
                                        </p:tgtEl>
                                      </p:cBhvr>
                                    </p:animEffect>
                                  </p:childTnLst>
                                </p:cTn>
                              </p:par>
                            </p:childTnLst>
                          </p:cTn>
                        </p:par>
                      </p:childTnLst>
                    </p:cTn>
                  </p:par>
                  <p:par>
                    <p:cTn id="83" fill="hold">
                      <p:stCondLst>
                        <p:cond delay="indefinite"/>
                      </p:stCondLst>
                      <p:childTnLst>
                        <p:par>
                          <p:cTn id="84" fill="hold">
                            <p:stCondLst>
                              <p:cond delay="0"/>
                            </p:stCondLst>
                            <p:childTnLst>
                              <p:par>
                                <p:cTn id="85" presetID="18" presetClass="entr" presetSubtype="12" fill="hold" nodeType="clickEffect">
                                  <p:stCondLst>
                                    <p:cond delay="0"/>
                                  </p:stCondLst>
                                  <p:childTnLst>
                                    <p:set>
                                      <p:cBhvr>
                                        <p:cTn id="86" dur="1" fill="hold">
                                          <p:stCondLst>
                                            <p:cond delay="0"/>
                                          </p:stCondLst>
                                        </p:cTn>
                                        <p:tgtEl>
                                          <p:spTgt spid="7"/>
                                        </p:tgtEl>
                                        <p:attrNameLst>
                                          <p:attrName>style.visibility</p:attrName>
                                        </p:attrNameLst>
                                      </p:cBhvr>
                                      <p:to>
                                        <p:strVal val="visible"/>
                                      </p:to>
                                    </p:set>
                                    <p:animEffect transition="in" filter="strips(downLeft)">
                                      <p:cBhvr>
                                        <p:cTn id="87" dur="500"/>
                                        <p:tgtEl>
                                          <p:spTgt spid="7"/>
                                        </p:tgtEl>
                                      </p:cBhvr>
                                    </p:animEffect>
                                  </p:childTnLst>
                                </p:cTn>
                              </p:par>
                            </p:childTnLst>
                          </p:cTn>
                        </p:par>
                      </p:childTnLst>
                    </p:cTn>
                  </p:par>
                  <p:par>
                    <p:cTn id="88" fill="hold">
                      <p:stCondLst>
                        <p:cond delay="indefinite"/>
                      </p:stCondLst>
                      <p:childTnLst>
                        <p:par>
                          <p:cTn id="89" fill="hold">
                            <p:stCondLst>
                              <p:cond delay="0"/>
                            </p:stCondLst>
                            <p:childTnLst>
                              <p:par>
                                <p:cTn id="90" presetID="20" presetClass="entr" presetSubtype="0" fill="hold" grpId="0" nodeType="click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wedge">
                                      <p:cBhvr>
                                        <p:cTn id="92" dur="2000"/>
                                        <p:tgtEl>
                                          <p:spTgt spid="8"/>
                                        </p:tgtEl>
                                      </p:cBhvr>
                                    </p:animEffect>
                                  </p:childTnLst>
                                </p:cTn>
                              </p:par>
                            </p:childTnLst>
                          </p:cTn>
                        </p:par>
                      </p:childTnLst>
                    </p:cTn>
                  </p:par>
                  <p:par>
                    <p:cTn id="93" fill="hold">
                      <p:stCondLst>
                        <p:cond delay="indefinite"/>
                      </p:stCondLst>
                      <p:childTnLst>
                        <p:par>
                          <p:cTn id="94" fill="hold">
                            <p:stCondLst>
                              <p:cond delay="0"/>
                            </p:stCondLst>
                            <p:childTnLst>
                              <p:par>
                                <p:cTn id="95" presetID="18" presetClass="entr" presetSubtype="12" fill="hold" nodeType="clickEffect">
                                  <p:stCondLst>
                                    <p:cond delay="0"/>
                                  </p:stCondLst>
                                  <p:childTnLst>
                                    <p:set>
                                      <p:cBhvr>
                                        <p:cTn id="96" dur="1" fill="hold">
                                          <p:stCondLst>
                                            <p:cond delay="0"/>
                                          </p:stCondLst>
                                        </p:cTn>
                                        <p:tgtEl>
                                          <p:spTgt spid="9"/>
                                        </p:tgtEl>
                                        <p:attrNameLst>
                                          <p:attrName>style.visibility</p:attrName>
                                        </p:attrNameLst>
                                      </p:cBhvr>
                                      <p:to>
                                        <p:strVal val="visible"/>
                                      </p:to>
                                    </p:set>
                                    <p:animEffect transition="in" filter="strips(downLeft)">
                                      <p:cBhvr>
                                        <p:cTn id="97" dur="500"/>
                                        <p:tgtEl>
                                          <p:spTgt spid="9"/>
                                        </p:tgtEl>
                                      </p:cBhvr>
                                    </p:animEffect>
                                  </p:childTnLst>
                                </p:cTn>
                              </p:par>
                            </p:childTnLst>
                          </p:cTn>
                        </p:par>
                      </p:childTnLst>
                    </p:cTn>
                  </p:par>
                  <p:par>
                    <p:cTn id="98" fill="hold">
                      <p:stCondLst>
                        <p:cond delay="indefinite"/>
                      </p:stCondLst>
                      <p:childTnLst>
                        <p:par>
                          <p:cTn id="99" fill="hold">
                            <p:stCondLst>
                              <p:cond delay="0"/>
                            </p:stCondLst>
                            <p:childTnLst>
                              <p:par>
                                <p:cTn id="100" presetID="20" presetClass="entr" presetSubtype="0" fill="hold" grpId="0" nodeType="clickEffect">
                                  <p:stCondLst>
                                    <p:cond delay="0"/>
                                  </p:stCondLst>
                                  <p:childTnLst>
                                    <p:set>
                                      <p:cBhvr>
                                        <p:cTn id="101" dur="1" fill="hold">
                                          <p:stCondLst>
                                            <p:cond delay="0"/>
                                          </p:stCondLst>
                                        </p:cTn>
                                        <p:tgtEl>
                                          <p:spTgt spid="10"/>
                                        </p:tgtEl>
                                        <p:attrNameLst>
                                          <p:attrName>style.visibility</p:attrName>
                                        </p:attrNameLst>
                                      </p:cBhvr>
                                      <p:to>
                                        <p:strVal val="visible"/>
                                      </p:to>
                                    </p:set>
                                    <p:animEffect transition="in" filter="wedge">
                                      <p:cBhvr>
                                        <p:cTn id="102" dur="2000"/>
                                        <p:tgtEl>
                                          <p:spTgt spid="10"/>
                                        </p:tgtEl>
                                      </p:cBhvr>
                                    </p:animEffect>
                                  </p:childTnLst>
                                </p:cTn>
                              </p:par>
                            </p:childTnLst>
                          </p:cTn>
                        </p:par>
                      </p:childTnLst>
                    </p:cTn>
                  </p:par>
                  <p:par>
                    <p:cTn id="103" fill="hold">
                      <p:stCondLst>
                        <p:cond delay="indefinite"/>
                      </p:stCondLst>
                      <p:childTnLst>
                        <p:par>
                          <p:cTn id="104" fill="hold">
                            <p:stCondLst>
                              <p:cond delay="0"/>
                            </p:stCondLst>
                            <p:childTnLst>
                              <p:par>
                                <p:cTn id="105" presetID="18" presetClass="entr" presetSubtype="12" fill="hold" nodeType="clickEffect">
                                  <p:stCondLst>
                                    <p:cond delay="0"/>
                                  </p:stCondLst>
                                  <p:childTnLst>
                                    <p:set>
                                      <p:cBhvr>
                                        <p:cTn id="106" dur="1" fill="hold">
                                          <p:stCondLst>
                                            <p:cond delay="0"/>
                                          </p:stCondLst>
                                        </p:cTn>
                                        <p:tgtEl>
                                          <p:spTgt spid="12"/>
                                        </p:tgtEl>
                                        <p:attrNameLst>
                                          <p:attrName>style.visibility</p:attrName>
                                        </p:attrNameLst>
                                      </p:cBhvr>
                                      <p:to>
                                        <p:strVal val="visible"/>
                                      </p:to>
                                    </p:set>
                                    <p:animEffect transition="in" filter="strips(downLeft)">
                                      <p:cBhvr>
                                        <p:cTn id="107" dur="500"/>
                                        <p:tgtEl>
                                          <p:spTgt spid="12"/>
                                        </p:tgtEl>
                                      </p:cBhvr>
                                    </p:animEffect>
                                  </p:childTnLst>
                                </p:cTn>
                              </p:par>
                            </p:childTnLst>
                          </p:cTn>
                        </p:par>
                      </p:childTnLst>
                    </p:cTn>
                  </p:par>
                  <p:par>
                    <p:cTn id="108" fill="hold">
                      <p:stCondLst>
                        <p:cond delay="indefinite"/>
                      </p:stCondLst>
                      <p:childTnLst>
                        <p:par>
                          <p:cTn id="109" fill="hold">
                            <p:stCondLst>
                              <p:cond delay="0"/>
                            </p:stCondLst>
                            <p:childTnLst>
                              <p:par>
                                <p:cTn id="110" presetID="20" presetClass="entr" presetSubtype="0" fill="hold" grpId="0" nodeType="clickEffect">
                                  <p:stCondLst>
                                    <p:cond delay="0"/>
                                  </p:stCondLst>
                                  <p:childTnLst>
                                    <p:set>
                                      <p:cBhvr>
                                        <p:cTn id="111" dur="1" fill="hold">
                                          <p:stCondLst>
                                            <p:cond delay="0"/>
                                          </p:stCondLst>
                                        </p:cTn>
                                        <p:tgtEl>
                                          <p:spTgt spid="13"/>
                                        </p:tgtEl>
                                        <p:attrNameLst>
                                          <p:attrName>style.visibility</p:attrName>
                                        </p:attrNameLst>
                                      </p:cBhvr>
                                      <p:to>
                                        <p:strVal val="visible"/>
                                      </p:to>
                                    </p:set>
                                    <p:animEffect transition="in" filter="wedge">
                                      <p:cBhvr>
                                        <p:cTn id="112" dur="500"/>
                                        <p:tgtEl>
                                          <p:spTgt spid="13"/>
                                        </p:tgtEl>
                                      </p:cBhvr>
                                    </p:animEffect>
                                  </p:childTnLst>
                                </p:cTn>
                              </p:par>
                              <p:par>
                                <p:cTn id="113" presetID="20" presetClass="entr" presetSubtype="0" fill="hold" grpId="0" nodeType="withEffect">
                                  <p:stCondLst>
                                    <p:cond delay="0"/>
                                  </p:stCondLst>
                                  <p:childTnLst>
                                    <p:set>
                                      <p:cBhvr>
                                        <p:cTn id="114" dur="1" fill="hold">
                                          <p:stCondLst>
                                            <p:cond delay="0"/>
                                          </p:stCondLst>
                                        </p:cTn>
                                        <p:tgtEl>
                                          <p:spTgt spid="14"/>
                                        </p:tgtEl>
                                        <p:attrNameLst>
                                          <p:attrName>style.visibility</p:attrName>
                                        </p:attrNameLst>
                                      </p:cBhvr>
                                      <p:to>
                                        <p:strVal val="visible"/>
                                      </p:to>
                                    </p:set>
                                    <p:animEffect transition="in" filter="wedge">
                                      <p:cBhvr>
                                        <p:cTn id="115" dur="500"/>
                                        <p:tgtEl>
                                          <p:spTgt spid="14"/>
                                        </p:tgtEl>
                                      </p:cBhvr>
                                    </p:animEffect>
                                  </p:childTnLst>
                                </p:cTn>
                              </p:par>
                              <p:par>
                                <p:cTn id="116" presetID="20" presetClass="entr" presetSubtype="0" fill="hold" grpId="0" nodeType="withEffect">
                                  <p:stCondLst>
                                    <p:cond delay="0"/>
                                  </p:stCondLst>
                                  <p:childTnLst>
                                    <p:set>
                                      <p:cBhvr>
                                        <p:cTn id="117" dur="1" fill="hold">
                                          <p:stCondLst>
                                            <p:cond delay="0"/>
                                          </p:stCondLst>
                                        </p:cTn>
                                        <p:tgtEl>
                                          <p:spTgt spid="15"/>
                                        </p:tgtEl>
                                        <p:attrNameLst>
                                          <p:attrName>style.visibility</p:attrName>
                                        </p:attrNameLst>
                                      </p:cBhvr>
                                      <p:to>
                                        <p:strVal val="visible"/>
                                      </p:to>
                                    </p:set>
                                    <p:animEffect transition="in" filter="wedge">
                                      <p:cBhvr>
                                        <p:cTn id="118" dur="500"/>
                                        <p:tgtEl>
                                          <p:spTgt spid="15"/>
                                        </p:tgtEl>
                                      </p:cBhvr>
                                    </p:animEffect>
                                  </p:childTnLst>
                                </p:cTn>
                              </p:par>
                              <p:par>
                                <p:cTn id="119" presetID="20" presetClass="entr" presetSubtype="0" fill="hold" grpId="0" nodeType="withEffect">
                                  <p:stCondLst>
                                    <p:cond delay="0"/>
                                  </p:stCondLst>
                                  <p:childTnLst>
                                    <p:set>
                                      <p:cBhvr>
                                        <p:cTn id="120" dur="1" fill="hold">
                                          <p:stCondLst>
                                            <p:cond delay="0"/>
                                          </p:stCondLst>
                                        </p:cTn>
                                        <p:tgtEl>
                                          <p:spTgt spid="16"/>
                                        </p:tgtEl>
                                        <p:attrNameLst>
                                          <p:attrName>style.visibility</p:attrName>
                                        </p:attrNameLst>
                                      </p:cBhvr>
                                      <p:to>
                                        <p:strVal val="visible"/>
                                      </p:to>
                                    </p:set>
                                    <p:animEffect transition="in" filter="wedge">
                                      <p:cBhvr>
                                        <p:cTn id="1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bldP spid="4" grpId="0" build="p"/>
      <p:bldP spid="8" grpId="0" animBg="1"/>
      <p:bldP spid="13" grpId="0" animBg="1"/>
      <p:bldP spid="14" grpId="0" animBg="1"/>
      <p:bldP spid="15" grpId="0" animBg="1"/>
      <p:bldP spid="16"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7730" name="Line 2"/>
          <p:cNvSpPr>
            <a:spLocks noChangeShapeType="1"/>
          </p:cNvSpPr>
          <p:nvPr/>
        </p:nvSpPr>
        <p:spPr bwMode="auto">
          <a:xfrm flipV="1">
            <a:off x="1143000" y="2362200"/>
            <a:ext cx="6400800" cy="2133600"/>
          </a:xfrm>
          <a:prstGeom prst="line">
            <a:avLst/>
          </a:prstGeom>
          <a:noFill/>
          <a:ln w="76200">
            <a:solidFill>
              <a:schemeClr val="accent1"/>
            </a:solidFill>
            <a:round/>
            <a:headEnd/>
            <a:tailEnd/>
          </a:ln>
        </p:spPr>
        <p:txBody>
          <a:bodyPr wrap="none" anchor="ctr"/>
          <a:lstStyle/>
          <a:p>
            <a:endParaRPr lang="en-US"/>
          </a:p>
        </p:txBody>
      </p:sp>
      <p:pic>
        <p:nvPicPr>
          <p:cNvPr id="215043" name="Picture 3"/>
          <p:cNvPicPr>
            <a:picLocks noChangeAspect="1" noChangeArrowheads="1"/>
          </p:cNvPicPr>
          <p:nvPr/>
        </p:nvPicPr>
        <p:blipFill>
          <a:blip r:embed="rId3" cstate="print"/>
          <a:srcRect/>
          <a:stretch>
            <a:fillRect/>
          </a:stretch>
        </p:blipFill>
        <p:spPr bwMode="auto">
          <a:xfrm>
            <a:off x="6629400" y="3048000"/>
            <a:ext cx="1276350" cy="1511300"/>
          </a:xfrm>
          <a:prstGeom prst="rect">
            <a:avLst/>
          </a:prstGeom>
          <a:noFill/>
          <a:ln w="9525">
            <a:noFill/>
            <a:miter lim="800000"/>
            <a:headEnd/>
            <a:tailEnd/>
          </a:ln>
        </p:spPr>
      </p:pic>
      <p:pic>
        <p:nvPicPr>
          <p:cNvPr id="215044" name="Picture 4"/>
          <p:cNvPicPr>
            <a:picLocks noChangeAspect="1" noChangeArrowheads="1"/>
          </p:cNvPicPr>
          <p:nvPr/>
        </p:nvPicPr>
        <p:blipFill>
          <a:blip r:embed="rId4" cstate="print"/>
          <a:srcRect/>
          <a:stretch>
            <a:fillRect/>
          </a:stretch>
        </p:blipFill>
        <p:spPr bwMode="auto">
          <a:xfrm>
            <a:off x="7467600" y="3657600"/>
            <a:ext cx="1676400" cy="1392238"/>
          </a:xfrm>
          <a:prstGeom prst="rect">
            <a:avLst/>
          </a:prstGeom>
          <a:noFill/>
          <a:ln w="9525">
            <a:noFill/>
            <a:miter lim="800000"/>
            <a:headEnd/>
            <a:tailEnd/>
          </a:ln>
        </p:spPr>
      </p:pic>
      <p:grpSp>
        <p:nvGrpSpPr>
          <p:cNvPr id="215045" name="Group 5"/>
          <p:cNvGrpSpPr>
            <a:grpSpLocks/>
          </p:cNvGrpSpPr>
          <p:nvPr/>
        </p:nvGrpSpPr>
        <p:grpSpPr bwMode="auto">
          <a:xfrm>
            <a:off x="0" y="2286000"/>
            <a:ext cx="3124200" cy="2432050"/>
            <a:chOff x="0" y="1440"/>
            <a:chExt cx="1968" cy="1532"/>
          </a:xfrm>
        </p:grpSpPr>
        <p:pic>
          <p:nvPicPr>
            <p:cNvPr id="215046" name="Picture 6"/>
            <p:cNvPicPr>
              <a:picLocks noChangeAspect="1" noChangeArrowheads="1"/>
            </p:cNvPicPr>
            <p:nvPr/>
          </p:nvPicPr>
          <p:blipFill>
            <a:blip r:embed="rId5" cstate="print"/>
            <a:srcRect/>
            <a:stretch>
              <a:fillRect/>
            </a:stretch>
          </p:blipFill>
          <p:spPr bwMode="auto">
            <a:xfrm>
              <a:off x="432" y="2016"/>
              <a:ext cx="808" cy="636"/>
            </a:xfrm>
            <a:prstGeom prst="rect">
              <a:avLst/>
            </a:prstGeom>
            <a:noFill/>
            <a:ln w="9525">
              <a:noFill/>
              <a:miter lim="800000"/>
              <a:headEnd/>
              <a:tailEnd/>
            </a:ln>
          </p:spPr>
        </p:pic>
        <p:pic>
          <p:nvPicPr>
            <p:cNvPr id="215047" name="Picture 7"/>
            <p:cNvPicPr>
              <a:picLocks noChangeAspect="1" noChangeArrowheads="1"/>
            </p:cNvPicPr>
            <p:nvPr/>
          </p:nvPicPr>
          <p:blipFill>
            <a:blip r:embed="rId6" cstate="print"/>
            <a:srcRect/>
            <a:stretch>
              <a:fillRect/>
            </a:stretch>
          </p:blipFill>
          <p:spPr bwMode="auto">
            <a:xfrm>
              <a:off x="1056" y="1920"/>
              <a:ext cx="396" cy="649"/>
            </a:xfrm>
            <a:prstGeom prst="rect">
              <a:avLst/>
            </a:prstGeom>
            <a:noFill/>
            <a:ln w="9525">
              <a:noFill/>
              <a:miter lim="800000"/>
              <a:headEnd/>
              <a:tailEnd/>
            </a:ln>
          </p:spPr>
        </p:pic>
        <p:pic>
          <p:nvPicPr>
            <p:cNvPr id="215048" name="Picture 8"/>
            <p:cNvPicPr>
              <a:picLocks noChangeAspect="1" noChangeArrowheads="1"/>
            </p:cNvPicPr>
            <p:nvPr/>
          </p:nvPicPr>
          <p:blipFill>
            <a:blip r:embed="rId7" cstate="print"/>
            <a:srcRect/>
            <a:stretch>
              <a:fillRect/>
            </a:stretch>
          </p:blipFill>
          <p:spPr bwMode="auto">
            <a:xfrm>
              <a:off x="0" y="2256"/>
              <a:ext cx="787" cy="462"/>
            </a:xfrm>
            <a:prstGeom prst="rect">
              <a:avLst/>
            </a:prstGeom>
            <a:noFill/>
            <a:ln w="9525">
              <a:noFill/>
              <a:miter lim="800000"/>
              <a:headEnd/>
              <a:tailEnd/>
            </a:ln>
          </p:spPr>
        </p:pic>
        <p:pic>
          <p:nvPicPr>
            <p:cNvPr id="215049" name="Picture 9"/>
            <p:cNvPicPr>
              <a:picLocks noChangeAspect="1" noChangeArrowheads="1"/>
            </p:cNvPicPr>
            <p:nvPr/>
          </p:nvPicPr>
          <p:blipFill>
            <a:blip r:embed="rId8" cstate="print"/>
            <a:srcRect/>
            <a:stretch>
              <a:fillRect/>
            </a:stretch>
          </p:blipFill>
          <p:spPr bwMode="auto">
            <a:xfrm>
              <a:off x="384" y="2352"/>
              <a:ext cx="607" cy="620"/>
            </a:xfrm>
            <a:prstGeom prst="rect">
              <a:avLst/>
            </a:prstGeom>
            <a:noFill/>
            <a:ln w="9525">
              <a:noFill/>
              <a:miter lim="800000"/>
              <a:headEnd/>
              <a:tailEnd/>
            </a:ln>
          </p:spPr>
        </p:pic>
        <p:sp>
          <p:nvSpPr>
            <p:cNvPr id="215050" name="Text Box 10"/>
            <p:cNvSpPr txBox="1">
              <a:spLocks noChangeArrowheads="1"/>
            </p:cNvSpPr>
            <p:nvPr/>
          </p:nvSpPr>
          <p:spPr bwMode="auto">
            <a:xfrm>
              <a:off x="624" y="1440"/>
              <a:ext cx="1344" cy="365"/>
            </a:xfrm>
            <a:prstGeom prst="rect">
              <a:avLst/>
            </a:prstGeom>
            <a:noFill/>
            <a:ln w="9525">
              <a:noFill/>
              <a:miter lim="800000"/>
              <a:headEnd/>
              <a:tailEnd/>
            </a:ln>
          </p:spPr>
          <p:txBody>
            <a:bodyPr>
              <a:spAutoFit/>
            </a:bodyPr>
            <a:lstStyle/>
            <a:p>
              <a:pPr rtl="0" eaLnBrk="0" hangingPunct="0">
                <a:spcBef>
                  <a:spcPct val="50000"/>
                </a:spcBef>
              </a:pPr>
              <a:r>
                <a:rPr lang="en-US" sz="3200"/>
                <a:t>Energy In</a:t>
              </a:r>
            </a:p>
          </p:txBody>
        </p:sp>
      </p:grpSp>
      <p:sp>
        <p:nvSpPr>
          <p:cNvPr id="215051" name="Text Box 11"/>
          <p:cNvSpPr txBox="1">
            <a:spLocks noChangeArrowheads="1"/>
          </p:cNvSpPr>
          <p:nvPr/>
        </p:nvSpPr>
        <p:spPr bwMode="auto">
          <a:xfrm>
            <a:off x="6324600" y="1524000"/>
            <a:ext cx="2286000" cy="579438"/>
          </a:xfrm>
          <a:prstGeom prst="rect">
            <a:avLst/>
          </a:prstGeom>
          <a:noFill/>
          <a:ln w="9525">
            <a:noFill/>
            <a:miter lim="800000"/>
            <a:headEnd/>
            <a:tailEnd/>
          </a:ln>
        </p:spPr>
        <p:txBody>
          <a:bodyPr>
            <a:spAutoFit/>
          </a:bodyPr>
          <a:lstStyle/>
          <a:p>
            <a:pPr rtl="0" eaLnBrk="0" hangingPunct="0">
              <a:spcBef>
                <a:spcPct val="50000"/>
              </a:spcBef>
            </a:pPr>
            <a:r>
              <a:rPr lang="en-US" sz="3200"/>
              <a:t>Energy Out</a:t>
            </a:r>
          </a:p>
        </p:txBody>
      </p:sp>
      <p:pic>
        <p:nvPicPr>
          <p:cNvPr id="215052" name="Picture 12" descr="HH00715_[1]"/>
          <p:cNvPicPr>
            <a:picLocks noGrp="1" noChangeAspect="1" noChangeArrowheads="1"/>
          </p:cNvPicPr>
          <p:nvPr>
            <p:ph type="clipArt" sz="half" idx="4294967295"/>
          </p:nvPr>
        </p:nvPicPr>
        <p:blipFill>
          <a:blip r:embed="rId9" cstate="print"/>
          <a:srcRect/>
          <a:stretch>
            <a:fillRect/>
          </a:stretch>
        </p:blipFill>
        <p:spPr>
          <a:xfrm>
            <a:off x="5683250" y="2566988"/>
            <a:ext cx="1265238" cy="1849437"/>
          </a:xfrm>
        </p:spPr>
      </p:pic>
      <p:sp>
        <p:nvSpPr>
          <p:cNvPr id="457741" name="AutoShape 13"/>
          <p:cNvSpPr>
            <a:spLocks noChangeArrowheads="1"/>
          </p:cNvSpPr>
          <p:nvPr/>
        </p:nvSpPr>
        <p:spPr bwMode="auto">
          <a:xfrm>
            <a:off x="3657600" y="3352800"/>
            <a:ext cx="1828800" cy="1371600"/>
          </a:xfrm>
          <a:prstGeom prst="triangle">
            <a:avLst>
              <a:gd name="adj" fmla="val 50000"/>
            </a:avLst>
          </a:prstGeom>
          <a:solidFill>
            <a:srgbClr val="FFFF00"/>
          </a:solidFill>
          <a:ln w="76200">
            <a:solidFill>
              <a:schemeClr val="accent1"/>
            </a:solidFill>
            <a:miter lim="800000"/>
            <a:headEnd/>
            <a:tailEnd/>
          </a:ln>
        </p:spPr>
        <p:txBody>
          <a:bodyPr wrap="none" anchor="ctr"/>
          <a:lstStyle/>
          <a:p>
            <a:pPr algn="ctr" rtl="0" eaLnBrk="0" hangingPunct="0"/>
            <a:endParaRPr lang="ru-RU"/>
          </a:p>
        </p:txBody>
      </p:sp>
      <p:sp>
        <p:nvSpPr>
          <p:cNvPr id="25609" name="Text Box 14"/>
          <p:cNvSpPr txBox="1">
            <a:spLocks noChangeArrowheads="1"/>
          </p:cNvSpPr>
          <p:nvPr/>
        </p:nvSpPr>
        <p:spPr bwMode="auto">
          <a:xfrm>
            <a:off x="685800" y="381000"/>
            <a:ext cx="7848600" cy="650875"/>
          </a:xfrm>
          <a:prstGeom prst="rect">
            <a:avLst/>
          </a:prstGeom>
          <a:solidFill>
            <a:srgbClr val="003399"/>
          </a:solidFill>
          <a:ln w="9525">
            <a:solidFill>
              <a:schemeClr val="tx2"/>
            </a:solidFill>
            <a:miter lim="800000"/>
            <a:headEnd/>
            <a:tailEnd/>
          </a:ln>
        </p:spPr>
        <p:txBody>
          <a:bodyPr>
            <a:spAutoFit/>
          </a:bodyPr>
          <a:lstStyle/>
          <a:p>
            <a:pPr algn="ctr" rtl="0">
              <a:spcBef>
                <a:spcPct val="50000"/>
              </a:spcBef>
              <a:defRPr/>
            </a:pPr>
            <a:r>
              <a:rPr lang="en-US" sz="3600" b="1" dirty="0">
                <a:solidFill>
                  <a:schemeClr val="tx2">
                    <a:lumMod val="75000"/>
                  </a:schemeClr>
                </a:solidFill>
                <a:effectLst>
                  <a:outerShdw blurRad="38100" dist="38100" dir="2700000" algn="tl">
                    <a:srgbClr val="000000">
                      <a:alpha val="43137"/>
                    </a:srgbClr>
                  </a:outerShdw>
                </a:effectLst>
              </a:rPr>
              <a:t>obesity</a:t>
            </a:r>
          </a:p>
        </p:txBody>
      </p:sp>
      <p:sp>
        <p:nvSpPr>
          <p:cNvPr id="215055" name="Text Box 15"/>
          <p:cNvSpPr txBox="1">
            <a:spLocks noChangeArrowheads="1"/>
          </p:cNvSpPr>
          <p:nvPr/>
        </p:nvSpPr>
        <p:spPr bwMode="auto">
          <a:xfrm>
            <a:off x="3276600" y="1143000"/>
            <a:ext cx="2590800" cy="519113"/>
          </a:xfrm>
          <a:prstGeom prst="rect">
            <a:avLst/>
          </a:prstGeom>
          <a:noFill/>
          <a:ln w="9525">
            <a:noFill/>
            <a:miter lim="800000"/>
            <a:headEnd/>
            <a:tailEnd/>
          </a:ln>
        </p:spPr>
        <p:txBody>
          <a:bodyPr>
            <a:spAutoFit/>
          </a:bodyPr>
          <a:lstStyle/>
          <a:p>
            <a:pPr algn="ctr" rtl="0">
              <a:spcBef>
                <a:spcPct val="50000"/>
              </a:spcBef>
            </a:pPr>
            <a:r>
              <a:rPr lang="en-US" sz="2800" b="1">
                <a:solidFill>
                  <a:srgbClr val="FF99CC"/>
                </a:solidFill>
              </a:rPr>
              <a:t>Weight gain:</a:t>
            </a:r>
          </a:p>
        </p:txBody>
      </p:sp>
    </p:spTree>
  </p:cSld>
  <p:clrMapOvr>
    <a:masterClrMapping/>
  </p:clrMapOvr>
  <p:transition advClick="0" advTm="5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7730"/>
                                        </p:tgtEl>
                                        <p:attrNameLst>
                                          <p:attrName>style.visibility</p:attrName>
                                        </p:attrNameLst>
                                      </p:cBhvr>
                                      <p:to>
                                        <p:strVal val="visible"/>
                                      </p:to>
                                    </p:set>
                                    <p:anim calcmode="lin" valueType="num">
                                      <p:cBhvr additive="base">
                                        <p:cTn id="7" dur="500" fill="hold"/>
                                        <p:tgtEl>
                                          <p:spTgt spid="457730"/>
                                        </p:tgtEl>
                                        <p:attrNameLst>
                                          <p:attrName>ppt_x</p:attrName>
                                        </p:attrNameLst>
                                      </p:cBhvr>
                                      <p:tavLst>
                                        <p:tav tm="0">
                                          <p:val>
                                            <p:strVal val="#ppt_x"/>
                                          </p:val>
                                        </p:tav>
                                        <p:tav tm="100000">
                                          <p:val>
                                            <p:strVal val="#ppt_x"/>
                                          </p:val>
                                        </p:tav>
                                      </p:tavLst>
                                    </p:anim>
                                    <p:anim calcmode="lin" valueType="num">
                                      <p:cBhvr additive="base">
                                        <p:cTn id="8" dur="500" fill="hold"/>
                                        <p:tgtEl>
                                          <p:spTgt spid="4577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57741"/>
                                        </p:tgtEl>
                                        <p:attrNameLst>
                                          <p:attrName>style.visibility</p:attrName>
                                        </p:attrNameLst>
                                      </p:cBhvr>
                                      <p:to>
                                        <p:strVal val="visible"/>
                                      </p:to>
                                    </p:set>
                                    <p:anim calcmode="lin" valueType="num">
                                      <p:cBhvr additive="base">
                                        <p:cTn id="13" dur="500" fill="hold"/>
                                        <p:tgtEl>
                                          <p:spTgt spid="457741"/>
                                        </p:tgtEl>
                                        <p:attrNameLst>
                                          <p:attrName>ppt_x</p:attrName>
                                        </p:attrNameLst>
                                      </p:cBhvr>
                                      <p:tavLst>
                                        <p:tav tm="0">
                                          <p:val>
                                            <p:strVal val="#ppt_x"/>
                                          </p:val>
                                        </p:tav>
                                        <p:tav tm="100000">
                                          <p:val>
                                            <p:strVal val="#ppt_x"/>
                                          </p:val>
                                        </p:tav>
                                      </p:tavLst>
                                    </p:anim>
                                    <p:anim calcmode="lin" valueType="num">
                                      <p:cBhvr additive="base">
                                        <p:cTn id="14" dur="500" fill="hold"/>
                                        <p:tgtEl>
                                          <p:spTgt spid="4577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7730" grpId="0" animBg="1"/>
      <p:bldP spid="45774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p:txBody>
          <a:bodyPr/>
          <a:lstStyle/>
          <a:p>
            <a:endParaRPr lang="en-US"/>
          </a:p>
        </p:txBody>
      </p:sp>
      <p:sp>
        <p:nvSpPr>
          <p:cNvPr id="265219" name="Rectangle 3"/>
          <p:cNvSpPr>
            <a:spLocks noGrp="1" noChangeArrowheads="1"/>
          </p:cNvSpPr>
          <p:nvPr>
            <p:ph type="body" idx="1"/>
          </p:nvPr>
        </p:nvSpPr>
        <p:spPr/>
        <p:txBody>
          <a:bodyPr/>
          <a:lstStyle/>
          <a:p>
            <a:pPr algn="just">
              <a:lnSpc>
                <a:spcPct val="110000"/>
              </a:lnSpc>
              <a:buFontTx/>
              <a:buNone/>
            </a:pPr>
            <a:r>
              <a:rPr lang="ar-SA" b="1">
                <a:cs typeface="2  Zar" pitchFamily="2" charset="-78"/>
              </a:rPr>
              <a:t>در نوع </a:t>
            </a:r>
            <a:r>
              <a:rPr lang="ar-SA" b="1">
                <a:solidFill>
                  <a:srgbClr val="FF7C80"/>
                </a:solidFill>
                <a:cs typeface="2  Zar" pitchFamily="2" charset="-78"/>
              </a:rPr>
              <a:t>اوليه</a:t>
            </a:r>
            <a:r>
              <a:rPr lang="ar-SA" b="1">
                <a:cs typeface="2  Zar" pitchFamily="2" charset="-78"/>
              </a:rPr>
              <a:t>، چاقي به دو نوع </a:t>
            </a:r>
            <a:r>
              <a:rPr lang="ar-SA" b="1">
                <a:solidFill>
                  <a:srgbClr val="FF7C80"/>
                </a:solidFill>
                <a:cs typeface="2  Zar" pitchFamily="2" charset="-78"/>
              </a:rPr>
              <a:t>هيپرپلاستيك</a:t>
            </a:r>
            <a:r>
              <a:rPr lang="ar-SA" b="1">
                <a:cs typeface="2  Zar" pitchFamily="2" charset="-78"/>
              </a:rPr>
              <a:t> و </a:t>
            </a:r>
            <a:r>
              <a:rPr lang="ar-SA" b="1">
                <a:solidFill>
                  <a:srgbClr val="FF7C80"/>
                </a:solidFill>
                <a:cs typeface="2  Zar" pitchFamily="2" charset="-78"/>
              </a:rPr>
              <a:t>هيپرترو</a:t>
            </a:r>
            <a:r>
              <a:rPr lang="fa-IR" b="1">
                <a:solidFill>
                  <a:srgbClr val="FF7C80"/>
                </a:solidFill>
                <a:cs typeface="2  Zar" pitchFamily="2" charset="-78"/>
              </a:rPr>
              <a:t>ف</a:t>
            </a:r>
            <a:r>
              <a:rPr lang="ar-SA" b="1">
                <a:solidFill>
                  <a:srgbClr val="FF7C80"/>
                </a:solidFill>
                <a:cs typeface="2  Zar" pitchFamily="2" charset="-78"/>
              </a:rPr>
              <a:t>يك</a:t>
            </a:r>
            <a:r>
              <a:rPr lang="ar-SA" b="1">
                <a:cs typeface="2  Zar" pitchFamily="2" charset="-78"/>
              </a:rPr>
              <a:t> تقسيم مي</a:t>
            </a:r>
            <a:r>
              <a:rPr lang="ar-SA" b="1">
                <a:cs typeface="Mitra" pitchFamily="2" charset="-78"/>
              </a:rPr>
              <a:t>‌</a:t>
            </a:r>
            <a:r>
              <a:rPr lang="ar-SA" b="1">
                <a:cs typeface="2  Zar" pitchFamily="2" charset="-78"/>
              </a:rPr>
              <a:t>شود</a:t>
            </a:r>
            <a:r>
              <a:rPr lang="fa-IR" b="1">
                <a:cs typeface="2  Zar" pitchFamily="2" charset="-78"/>
              </a:rPr>
              <a:t>:</a:t>
            </a:r>
          </a:p>
          <a:p>
            <a:pPr algn="just">
              <a:lnSpc>
                <a:spcPct val="110000"/>
              </a:lnSpc>
              <a:buFontTx/>
              <a:buNone/>
            </a:pPr>
            <a:r>
              <a:rPr lang="ar-SA" b="1">
                <a:cs typeface="2  Zar" pitchFamily="2" charset="-78"/>
              </a:rPr>
              <a:t>نوع </a:t>
            </a:r>
            <a:r>
              <a:rPr lang="ar-SA" sz="3600" b="1">
                <a:solidFill>
                  <a:srgbClr val="FF0066"/>
                </a:solidFill>
                <a:cs typeface="2  Zar" pitchFamily="2" charset="-78"/>
              </a:rPr>
              <a:t>هيپرپلاستيك</a:t>
            </a:r>
            <a:r>
              <a:rPr lang="ar-SA" b="1">
                <a:cs typeface="2  Zar" pitchFamily="2" charset="-78"/>
              </a:rPr>
              <a:t> از ابتداي زندگي وجود دارد، چاقي هميشگي است، توزيع چربي محيطي و مركزي و افزايش تعداد و اندازه ياخته</a:t>
            </a:r>
            <a:r>
              <a:rPr lang="ar-SA" b="1">
                <a:cs typeface="Mitra" pitchFamily="2" charset="-78"/>
              </a:rPr>
              <a:t>‌</a:t>
            </a:r>
            <a:r>
              <a:rPr lang="ar-SA" b="1">
                <a:cs typeface="2  Zar" pitchFamily="2" charset="-78"/>
              </a:rPr>
              <a:t>ها وجود دارد.</a:t>
            </a:r>
            <a:endParaRPr lang="fa-IR" b="1">
              <a:cs typeface="2  Zar" pitchFamily="2" charset="-78"/>
            </a:endParaRPr>
          </a:p>
          <a:p>
            <a:pPr algn="just">
              <a:lnSpc>
                <a:spcPct val="110000"/>
              </a:lnSpc>
              <a:buFontTx/>
              <a:buNone/>
            </a:pPr>
            <a:r>
              <a:rPr lang="ar-SA" b="1">
                <a:cs typeface="2  Zar" pitchFamily="2" charset="-78"/>
              </a:rPr>
              <a:t> نوع </a:t>
            </a:r>
            <a:r>
              <a:rPr lang="ar-SA" sz="3600" b="1">
                <a:solidFill>
                  <a:srgbClr val="FF0066"/>
                </a:solidFill>
                <a:cs typeface="2  Zar" pitchFamily="2" charset="-78"/>
              </a:rPr>
              <a:t>هيپرترو</a:t>
            </a:r>
            <a:r>
              <a:rPr lang="fa-IR" sz="3600" b="1">
                <a:solidFill>
                  <a:srgbClr val="FF0066"/>
                </a:solidFill>
                <a:cs typeface="2  Zar" pitchFamily="2" charset="-78"/>
              </a:rPr>
              <a:t>ف</a:t>
            </a:r>
            <a:r>
              <a:rPr lang="ar-SA" sz="3600" b="1">
                <a:solidFill>
                  <a:srgbClr val="FF0066"/>
                </a:solidFill>
                <a:cs typeface="2  Zar" pitchFamily="2" charset="-78"/>
              </a:rPr>
              <a:t>يك</a:t>
            </a:r>
            <a:r>
              <a:rPr lang="ar-SA" b="1">
                <a:cs typeface="2  Zar" pitchFamily="2" charset="-78"/>
              </a:rPr>
              <a:t> بيشتر در بزرگسالان ديده مي</a:t>
            </a:r>
            <a:r>
              <a:rPr lang="ar-SA" b="1">
                <a:cs typeface="Mitra" pitchFamily="2" charset="-78"/>
              </a:rPr>
              <a:t>‌</a:t>
            </a:r>
            <a:r>
              <a:rPr lang="ar-SA" b="1">
                <a:cs typeface="2  Zar" pitchFamily="2" charset="-78"/>
              </a:rPr>
              <a:t>شود، چاقي مركزي است و فقط افزايش اندازه ياخته</a:t>
            </a:r>
            <a:r>
              <a:rPr lang="ar-SA" b="1">
                <a:cs typeface="Mitra" pitchFamily="2" charset="-78"/>
              </a:rPr>
              <a:t>‌</a:t>
            </a:r>
            <a:r>
              <a:rPr lang="ar-SA" b="1">
                <a:cs typeface="2  Zar" pitchFamily="2" charset="-78"/>
              </a:rPr>
              <a:t>ها ديده مي</a:t>
            </a:r>
            <a:r>
              <a:rPr lang="ar-SA" b="1">
                <a:cs typeface="Mitra" pitchFamily="2" charset="-78"/>
              </a:rPr>
              <a:t>‌</a:t>
            </a:r>
            <a:r>
              <a:rPr lang="ar-SA" b="1">
                <a:cs typeface="2  Zar" pitchFamily="2" charset="-78"/>
              </a:rPr>
              <a:t>شود.</a:t>
            </a:r>
            <a:endParaRPr lang="en-US" b="1">
              <a:cs typeface="2  Zar" pitchFamily="2" charset="-78"/>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body" idx="1"/>
          </p:nvPr>
        </p:nvSpPr>
        <p:spPr>
          <a:xfrm>
            <a:off x="446088" y="2058988"/>
            <a:ext cx="8229600" cy="5257800"/>
          </a:xfrm>
        </p:spPr>
        <p:txBody>
          <a:bodyPr/>
          <a:lstStyle/>
          <a:p>
            <a:pPr marL="0" indent="0" algn="just">
              <a:lnSpc>
                <a:spcPct val="110000"/>
              </a:lnSpc>
              <a:buFontTx/>
              <a:buNone/>
            </a:pPr>
            <a:r>
              <a:rPr lang="ar-SA" sz="2400" b="1">
                <a:cs typeface="2  Zar" pitchFamily="2" charset="-78"/>
              </a:rPr>
              <a:t>افزايش وزن ممكن است </a:t>
            </a:r>
            <a:r>
              <a:rPr lang="ar-SA" sz="2400" b="1">
                <a:solidFill>
                  <a:srgbClr val="FF7C80"/>
                </a:solidFill>
                <a:cs typeface="2  Zar" pitchFamily="2" charset="-78"/>
              </a:rPr>
              <a:t>ثانوي</a:t>
            </a:r>
            <a:r>
              <a:rPr lang="en-US" sz="2400" b="1">
                <a:solidFill>
                  <a:srgbClr val="FF7C80"/>
                </a:solidFill>
                <a:cs typeface="2  Zar" pitchFamily="2" charset="-78"/>
              </a:rPr>
              <a:t>:</a:t>
            </a:r>
          </a:p>
          <a:p>
            <a:pPr marL="0" indent="0" algn="just">
              <a:lnSpc>
                <a:spcPct val="110000"/>
              </a:lnSpc>
              <a:buFontTx/>
              <a:buNone/>
            </a:pPr>
            <a:endParaRPr lang="en-US" sz="2400" b="1">
              <a:solidFill>
                <a:srgbClr val="FF7C80"/>
              </a:solidFill>
              <a:cs typeface="2  Zar" pitchFamily="2" charset="-78"/>
            </a:endParaRPr>
          </a:p>
          <a:p>
            <a:pPr marL="0" indent="0" algn="just">
              <a:lnSpc>
                <a:spcPct val="110000"/>
              </a:lnSpc>
            </a:pPr>
            <a:r>
              <a:rPr lang="ar-SA" sz="2400" b="1">
                <a:cs typeface="2  Zar" pitchFamily="2" charset="-78"/>
              </a:rPr>
              <a:t> به بيماري</a:t>
            </a:r>
            <a:r>
              <a:rPr lang="ar-SA" sz="2400" b="1">
                <a:cs typeface="Mitra" pitchFamily="2" charset="-78"/>
              </a:rPr>
              <a:t>‌</a:t>
            </a:r>
            <a:r>
              <a:rPr lang="ar-SA" sz="2400" b="1">
                <a:cs typeface="2  Zar" pitchFamily="2" charset="-78"/>
              </a:rPr>
              <a:t>هايي مانند </a:t>
            </a:r>
            <a:r>
              <a:rPr lang="ar-SA" sz="2400" b="1">
                <a:solidFill>
                  <a:srgbClr val="FF0066"/>
                </a:solidFill>
                <a:cs typeface="2  Zar" pitchFamily="2" charset="-78"/>
              </a:rPr>
              <a:t>ضايعه</a:t>
            </a:r>
            <a:r>
              <a:rPr lang="ar-SA" sz="2400" b="1">
                <a:solidFill>
                  <a:srgbClr val="FF0066"/>
                </a:solidFill>
                <a:cs typeface="Mitra" pitchFamily="2" charset="-78"/>
              </a:rPr>
              <a:t>‌</a:t>
            </a:r>
            <a:r>
              <a:rPr lang="ar-SA" sz="2400" b="1">
                <a:solidFill>
                  <a:srgbClr val="FF0066"/>
                </a:solidFill>
                <a:cs typeface="2  Zar" pitchFamily="2" charset="-78"/>
              </a:rPr>
              <a:t>هاي هيپوتالاموس</a:t>
            </a:r>
            <a:r>
              <a:rPr lang="fa-IR" sz="2400" b="1">
                <a:solidFill>
                  <a:srgbClr val="FF0066"/>
                </a:solidFill>
                <a:cs typeface="2  Zar" pitchFamily="2" charset="-78"/>
              </a:rPr>
              <a:t>(کرانیوفارنژیوما)</a:t>
            </a:r>
            <a:r>
              <a:rPr lang="ar-SA" sz="2400" b="1">
                <a:solidFill>
                  <a:srgbClr val="FF0066"/>
                </a:solidFill>
                <a:cs typeface="2  Zar" pitchFamily="2" charset="-78"/>
              </a:rPr>
              <a:t>، كوشينگ و كم</a:t>
            </a:r>
            <a:r>
              <a:rPr lang="ar-SA" sz="2400" b="1">
                <a:solidFill>
                  <a:srgbClr val="FF0066"/>
                </a:solidFill>
                <a:cs typeface="Mitra" pitchFamily="2" charset="-78"/>
              </a:rPr>
              <a:t>‌</a:t>
            </a:r>
            <a:r>
              <a:rPr lang="ar-SA" sz="2400" b="1">
                <a:solidFill>
                  <a:srgbClr val="FF0066"/>
                </a:solidFill>
                <a:cs typeface="2  Zar" pitchFamily="2" charset="-78"/>
              </a:rPr>
              <a:t>كاري تيروئيد</a:t>
            </a:r>
            <a:r>
              <a:rPr lang="fa-IR" sz="2400" b="1">
                <a:solidFill>
                  <a:srgbClr val="FF0066"/>
                </a:solidFill>
                <a:cs typeface="2  Zar" pitchFamily="2" charset="-78"/>
              </a:rPr>
              <a:t>،انسولینوما</a:t>
            </a:r>
            <a:r>
              <a:rPr lang="ar-SA" sz="2400" b="1">
                <a:cs typeface="2  Zar" pitchFamily="2" charset="-78"/>
              </a:rPr>
              <a:t> باشد</a:t>
            </a:r>
            <a:r>
              <a:rPr lang="en-US" sz="2400" b="1">
                <a:cs typeface="2  Zar" pitchFamily="2" charset="-78"/>
              </a:rPr>
              <a:t>.</a:t>
            </a:r>
          </a:p>
          <a:p>
            <a:pPr marL="0" indent="0" algn="just">
              <a:lnSpc>
                <a:spcPct val="110000"/>
              </a:lnSpc>
              <a:buFontTx/>
              <a:buNone/>
            </a:pPr>
            <a:endParaRPr lang="en-US" sz="2400" b="1">
              <a:cs typeface="2  Zar" pitchFamily="2" charset="-78"/>
            </a:endParaRPr>
          </a:p>
          <a:p>
            <a:pPr marL="0" indent="0" algn="just">
              <a:lnSpc>
                <a:spcPct val="110000"/>
              </a:lnSpc>
            </a:pPr>
            <a:r>
              <a:rPr lang="ar-SA" sz="2400" b="1">
                <a:cs typeface="2  Zar" pitchFamily="2" charset="-78"/>
              </a:rPr>
              <a:t> يا پس از مصرف </a:t>
            </a:r>
            <a:r>
              <a:rPr lang="ar-SA" sz="2400" b="1">
                <a:solidFill>
                  <a:srgbClr val="FF0066"/>
                </a:solidFill>
                <a:cs typeface="2  Zar" pitchFamily="2" charset="-78"/>
              </a:rPr>
              <a:t>برخي داروها مانند فنوتيازين</a:t>
            </a:r>
            <a:r>
              <a:rPr lang="ar-SA" sz="2400" b="1">
                <a:solidFill>
                  <a:srgbClr val="FF0066"/>
                </a:solidFill>
                <a:cs typeface="Mitra" pitchFamily="2" charset="-78"/>
              </a:rPr>
              <a:t>‌</a:t>
            </a:r>
            <a:r>
              <a:rPr lang="ar-SA" sz="2400" b="1">
                <a:solidFill>
                  <a:srgbClr val="FF0066"/>
                </a:solidFill>
                <a:cs typeface="2  Zar" pitchFamily="2" charset="-78"/>
              </a:rPr>
              <a:t>ها، داروهاي ضدافسردگي، ضد صرع و استروئيدها</a:t>
            </a:r>
            <a:r>
              <a:rPr lang="ar-SA" sz="2400" b="1">
                <a:cs typeface="2  Zar" pitchFamily="2" charset="-78"/>
              </a:rPr>
              <a:t> ايجاد شود.</a:t>
            </a:r>
            <a:endParaRPr lang="en-US" sz="2400" b="1">
              <a:cs typeface="2  Zar" pitchFamily="2" charset="-78"/>
            </a:endParaRPr>
          </a:p>
          <a:p>
            <a:pPr marL="0" indent="0" algn="just">
              <a:lnSpc>
                <a:spcPct val="110000"/>
              </a:lnSpc>
              <a:buFontTx/>
              <a:buNone/>
            </a:pPr>
            <a:r>
              <a:rPr lang="ar-SA" sz="2400" b="1">
                <a:cs typeface="2  Zar" pitchFamily="2" charset="-78"/>
              </a:rPr>
              <a:t> </a:t>
            </a:r>
            <a:endParaRPr lang="en-US" sz="2400" b="1">
              <a:cs typeface="2  Zar" pitchFamily="2" charset="-78"/>
            </a:endParaRPr>
          </a:p>
        </p:txBody>
      </p:sp>
      <p:sp>
        <p:nvSpPr>
          <p:cNvPr id="18436" name="WordArt 4"/>
          <p:cNvSpPr>
            <a:spLocks noChangeArrowheads="1" noChangeShapeType="1" noTextEdit="1"/>
          </p:cNvSpPr>
          <p:nvPr/>
        </p:nvSpPr>
        <p:spPr bwMode="auto">
          <a:xfrm>
            <a:off x="3492500" y="431800"/>
            <a:ext cx="4319588" cy="1268413"/>
          </a:xfrm>
          <a:prstGeom prst="rect">
            <a:avLst/>
          </a:prstGeom>
        </p:spPr>
        <p:txBody>
          <a:bodyPr wrap="none" fromWordArt="1">
            <a:prstTxWarp prst="textDoubleWave1">
              <a:avLst>
                <a:gd name="adj1" fmla="val 10319"/>
                <a:gd name="adj2" fmla="val 0"/>
              </a:avLst>
            </a:prstTxWarp>
          </a:bodyPr>
          <a:lstStyle/>
          <a:p>
            <a:pPr algn="ctr"/>
            <a:r>
              <a:rPr lang="fa-IR" sz="2800" b="1" kern="10">
                <a:ln w="9525">
                  <a:solidFill>
                    <a:srgbClr val="990033"/>
                  </a:solidFill>
                  <a:round/>
                  <a:headEnd/>
                  <a:tailEnd/>
                </a:ln>
                <a:solidFill>
                  <a:srgbClr val="993366"/>
                </a:solidFill>
                <a:effectLst>
                  <a:outerShdw dist="53882" dir="2700000" algn="ctr" rotWithShape="0">
                    <a:srgbClr val="C0C0C0">
                      <a:alpha val="80000"/>
                    </a:srgbClr>
                  </a:outerShdw>
                </a:effectLst>
                <a:latin typeface="2  Yagut"/>
              </a:rPr>
              <a:t>علل ثانويه افزایش وزن</a:t>
            </a:r>
            <a:endParaRPr lang="en-US" sz="2800" b="1" kern="10">
              <a:ln w="9525">
                <a:solidFill>
                  <a:srgbClr val="990033"/>
                </a:solidFill>
                <a:round/>
                <a:headEnd/>
                <a:tailEnd/>
              </a:ln>
              <a:solidFill>
                <a:srgbClr val="993366"/>
              </a:solidFill>
              <a:effectLst>
                <a:outerShdw dist="53882" dir="2700000" algn="ctr" rotWithShape="0">
                  <a:srgbClr val="C0C0C0">
                    <a:alpha val="80000"/>
                  </a:srgbClr>
                </a:outerShdw>
              </a:effectLst>
              <a:latin typeface="2  Yagut"/>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1" name="Rectangle 3"/>
          <p:cNvSpPr>
            <a:spLocks noGrp="1" noChangeArrowheads="1"/>
          </p:cNvSpPr>
          <p:nvPr>
            <p:ph type="body" idx="1"/>
          </p:nvPr>
        </p:nvSpPr>
        <p:spPr>
          <a:xfrm>
            <a:off x="457200" y="1268413"/>
            <a:ext cx="8229600" cy="4857750"/>
          </a:xfrm>
        </p:spPr>
        <p:txBody>
          <a:bodyPr/>
          <a:lstStyle/>
          <a:p>
            <a:pPr algn="just">
              <a:lnSpc>
                <a:spcPct val="90000"/>
              </a:lnSpc>
              <a:buClr>
                <a:srgbClr val="993366"/>
              </a:buClr>
              <a:buFont typeface="Wingdings" pitchFamily="2" charset="2"/>
              <a:buNone/>
            </a:pPr>
            <a:r>
              <a:rPr lang="fa-IR" b="1">
                <a:cs typeface="2  Badr" pitchFamily="2" charset="-78"/>
              </a:rPr>
              <a:t>   بالارفتن سن عامل مهمی در چاقی احشایی است و به ذخیره چربی می انجامد.</a:t>
            </a:r>
          </a:p>
          <a:p>
            <a:pPr algn="just">
              <a:lnSpc>
                <a:spcPct val="90000"/>
              </a:lnSpc>
              <a:buClr>
                <a:srgbClr val="993366"/>
              </a:buClr>
              <a:buFont typeface="Wingdings" pitchFamily="2" charset="2"/>
              <a:buNone/>
            </a:pPr>
            <a:r>
              <a:rPr lang="fa-IR" b="1">
                <a:cs typeface="2  Badr" pitchFamily="2" charset="-78"/>
              </a:rPr>
              <a:t>   چربی احشایی وابستگی کاملی به عوامل خطر آفرین مثل ابتلا به دیابت ، چربی خون بالا و فشار خون بالا دارد.</a:t>
            </a:r>
          </a:p>
          <a:p>
            <a:pPr algn="just">
              <a:lnSpc>
                <a:spcPct val="90000"/>
              </a:lnSpc>
              <a:buClr>
                <a:srgbClr val="993366"/>
              </a:buClr>
              <a:buFont typeface="Wingdings" pitchFamily="2" charset="2"/>
              <a:buNone/>
            </a:pPr>
            <a:r>
              <a:rPr lang="fa-IR" b="1">
                <a:cs typeface="2  Badr" pitchFamily="2" charset="-78"/>
              </a:rPr>
              <a:t>   در زنان پس از یائسگی الگوی توزیع چربی مشابه مردان شده و بیشتر در ناحیه شکم می باشد.</a:t>
            </a:r>
          </a:p>
          <a:p>
            <a:pPr algn="just">
              <a:lnSpc>
                <a:spcPct val="90000"/>
              </a:lnSpc>
              <a:buClr>
                <a:srgbClr val="993366"/>
              </a:buClr>
              <a:buFont typeface="Wingdings" pitchFamily="2" charset="2"/>
              <a:buNone/>
            </a:pPr>
            <a:r>
              <a:rPr lang="fa-IR" b="1">
                <a:cs typeface="2  Badr" pitchFamily="2" charset="-78"/>
              </a:rPr>
              <a:t>   این نوع چاقی و توزیع چربی فرد را در معرض خطر افزایش قند خون ، افزایش چربی خون و عوارض فشار خون بالا قرار میدهد.</a:t>
            </a:r>
          </a:p>
          <a:p>
            <a:pPr algn="just">
              <a:lnSpc>
                <a:spcPct val="90000"/>
              </a:lnSpc>
              <a:buClr>
                <a:srgbClr val="993366"/>
              </a:buClr>
              <a:buFont typeface="Wingdings" pitchFamily="2" charset="2"/>
              <a:buNone/>
            </a:pPr>
            <a:r>
              <a:rPr lang="fa-IR" b="1">
                <a:cs typeface="2  Badr" pitchFamily="2" charset="-78"/>
              </a:rPr>
              <a:t>   افرادی که از زمان نوجوانی چاق بوده اند بیشتر در معرض ابتلا به بیماریهای قلبی عروقی و دیابت هستند.</a:t>
            </a:r>
            <a:endParaRPr lang="en-US" b="1">
              <a:cs typeface="2  Badr" pitchFamily="2" charset="-78"/>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3234" name="Object 3"/>
          <p:cNvGraphicFramePr>
            <a:graphicFrameLocks noChangeAspect="1"/>
          </p:cNvGraphicFramePr>
          <p:nvPr/>
        </p:nvGraphicFramePr>
        <p:xfrm>
          <a:off x="3754438" y="1025525"/>
          <a:ext cx="2017712" cy="5608638"/>
        </p:xfrm>
        <a:graphic>
          <a:graphicData uri="http://schemas.openxmlformats.org/presentationml/2006/ole">
            <p:oleObj spid="_x0000_s223234" name="CorelPhotoPaint.Image.11" r:id="rId4" imgW="2017609" imgH="5607856" progId="">
              <p:embed/>
            </p:oleObj>
          </a:graphicData>
        </a:graphic>
      </p:graphicFrame>
      <p:sp>
        <p:nvSpPr>
          <p:cNvPr id="113668" name="Rectangle 4"/>
          <p:cNvSpPr>
            <a:spLocks noChangeArrowheads="1"/>
          </p:cNvSpPr>
          <p:nvPr/>
        </p:nvSpPr>
        <p:spPr bwMode="auto">
          <a:xfrm>
            <a:off x="6610350" y="5713413"/>
            <a:ext cx="1706563" cy="912812"/>
          </a:xfrm>
          <a:prstGeom prst="rect">
            <a:avLst/>
          </a:prstGeom>
          <a:noFill/>
          <a:ln w="12700">
            <a:noFill/>
            <a:miter lim="800000"/>
            <a:headEnd/>
            <a:tailEnd/>
          </a:ln>
          <a:effectLst/>
        </p:spPr>
        <p:txBody>
          <a:bodyPr lIns="90488" tIns="44450" rIns="90488" bIns="44450">
            <a:spAutoFit/>
          </a:bodyPr>
          <a:lstStyle/>
          <a:p>
            <a:pPr defTabSz="762000" rtl="0" eaLnBrk="0" hangingPunct="0">
              <a:defRPr/>
            </a:pPr>
            <a:r>
              <a:rPr lang="en-US" b="1">
                <a:solidFill>
                  <a:srgbClr val="33CCFF"/>
                </a:solidFill>
                <a:effectLst>
                  <a:outerShdw blurRad="38100" dist="38100" dir="2700000" algn="tl">
                    <a:srgbClr val="000000"/>
                  </a:outerShdw>
                </a:effectLst>
                <a:latin typeface="Tahoma" pitchFamily="34" charset="0"/>
              </a:rPr>
              <a:t>Phlebitis</a:t>
            </a:r>
          </a:p>
          <a:p>
            <a:pPr defTabSz="762000" rtl="0" eaLnBrk="0" hangingPunct="0">
              <a:defRPr/>
            </a:pPr>
            <a:r>
              <a:rPr lang="en-US">
                <a:effectLst>
                  <a:outerShdw blurRad="38100" dist="38100" dir="2700000" algn="tl">
                    <a:srgbClr val="000000"/>
                  </a:outerShdw>
                </a:effectLst>
                <a:latin typeface="Tahoma" pitchFamily="34" charset="0"/>
              </a:rPr>
              <a:t>venous stasis</a:t>
            </a:r>
          </a:p>
          <a:p>
            <a:pPr defTabSz="762000" rtl="0" eaLnBrk="0" hangingPunct="0">
              <a:defRPr/>
            </a:pPr>
            <a:endParaRPr lang="en-US">
              <a:effectLst>
                <a:outerShdw blurRad="38100" dist="38100" dir="2700000" algn="tl">
                  <a:srgbClr val="000000"/>
                </a:outerShdw>
              </a:effectLst>
              <a:latin typeface="Tahoma" pitchFamily="34" charset="0"/>
            </a:endParaRPr>
          </a:p>
        </p:txBody>
      </p:sp>
      <p:sp>
        <p:nvSpPr>
          <p:cNvPr id="113670" name="Rectangle 6"/>
          <p:cNvSpPr>
            <a:spLocks noChangeArrowheads="1"/>
          </p:cNvSpPr>
          <p:nvPr/>
        </p:nvSpPr>
        <p:spPr bwMode="auto">
          <a:xfrm>
            <a:off x="6264275" y="1981200"/>
            <a:ext cx="2803525" cy="638175"/>
          </a:xfrm>
          <a:prstGeom prst="rect">
            <a:avLst/>
          </a:prstGeom>
          <a:noFill/>
          <a:ln w="12700">
            <a:noFill/>
            <a:miter lim="800000"/>
            <a:headEnd/>
            <a:tailEnd/>
          </a:ln>
          <a:effectLst/>
        </p:spPr>
        <p:txBody>
          <a:bodyPr lIns="90488" tIns="44450" rIns="90488" bIns="44450">
            <a:spAutoFit/>
          </a:bodyPr>
          <a:lstStyle/>
          <a:p>
            <a:pPr defTabSz="762000" rtl="0" eaLnBrk="0" hangingPunct="0"/>
            <a:r>
              <a:rPr lang="en-US" b="1">
                <a:solidFill>
                  <a:srgbClr val="9966FF"/>
                </a:solidFill>
                <a:effectLst>
                  <a:outerShdw blurRad="38100" dist="38100" dir="2700000" algn="tl">
                    <a:srgbClr val="000000"/>
                  </a:outerShdw>
                </a:effectLst>
                <a:latin typeface="Tahoma" pitchFamily="34" charset="0"/>
              </a:rPr>
              <a:t>Coronary heart disease</a:t>
            </a:r>
          </a:p>
        </p:txBody>
      </p:sp>
      <p:sp>
        <p:nvSpPr>
          <p:cNvPr id="113671" name="Rectangle 7"/>
          <p:cNvSpPr>
            <a:spLocks noChangeArrowheads="1"/>
          </p:cNvSpPr>
          <p:nvPr/>
        </p:nvSpPr>
        <p:spPr bwMode="auto">
          <a:xfrm>
            <a:off x="446088" y="1042988"/>
            <a:ext cx="2776537" cy="1187450"/>
          </a:xfrm>
          <a:prstGeom prst="rect">
            <a:avLst/>
          </a:prstGeom>
          <a:noFill/>
          <a:ln w="12700">
            <a:noFill/>
            <a:miter lim="800000"/>
            <a:headEnd/>
            <a:tailEnd/>
          </a:ln>
          <a:effectLst/>
        </p:spPr>
        <p:txBody>
          <a:bodyPr wrap="none" lIns="90488" tIns="44450" rIns="90488" bIns="44450">
            <a:spAutoFit/>
          </a:bodyPr>
          <a:lstStyle/>
          <a:p>
            <a:pPr defTabSz="762000" rtl="0" eaLnBrk="0" hangingPunct="0">
              <a:defRPr/>
            </a:pPr>
            <a:r>
              <a:rPr lang="en-US" b="1" dirty="0">
                <a:solidFill>
                  <a:srgbClr val="33CCFF"/>
                </a:solidFill>
                <a:effectLst>
                  <a:outerShdw blurRad="38100" dist="38100" dir="2700000" algn="tl">
                    <a:srgbClr val="000000"/>
                  </a:outerShdw>
                </a:effectLst>
                <a:latin typeface="Tahoma" pitchFamily="34" charset="0"/>
              </a:rPr>
              <a:t>Pulmonary disease</a:t>
            </a:r>
          </a:p>
          <a:p>
            <a:pPr defTabSz="762000" rtl="0" eaLnBrk="0" hangingPunct="0">
              <a:defRPr/>
            </a:pPr>
            <a:r>
              <a:rPr lang="en-US" dirty="0">
                <a:effectLst>
                  <a:outerShdw blurRad="38100" dist="38100" dir="2700000" algn="tl">
                    <a:srgbClr val="000000"/>
                  </a:outerShdw>
                </a:effectLst>
                <a:latin typeface="Tahoma" pitchFamily="34" charset="0"/>
              </a:rPr>
              <a:t>abnormal function</a:t>
            </a:r>
          </a:p>
          <a:p>
            <a:pPr defTabSz="762000" rtl="0" eaLnBrk="0" hangingPunct="0">
              <a:defRPr/>
            </a:pPr>
            <a:r>
              <a:rPr lang="en-US" dirty="0">
                <a:effectLst>
                  <a:outerShdw blurRad="38100" dist="38100" dir="2700000" algn="tl">
                    <a:srgbClr val="000000"/>
                  </a:outerShdw>
                </a:effectLst>
                <a:latin typeface="Tahoma" pitchFamily="34" charset="0"/>
              </a:rPr>
              <a:t>obstructive sleep apnea</a:t>
            </a:r>
          </a:p>
          <a:p>
            <a:pPr defTabSz="762000" rtl="0" eaLnBrk="0" hangingPunct="0">
              <a:defRPr/>
            </a:pPr>
            <a:r>
              <a:rPr lang="en-US" dirty="0">
                <a:effectLst>
                  <a:outerShdw blurRad="38100" dist="38100" dir="2700000" algn="tl">
                    <a:srgbClr val="000000"/>
                  </a:outerShdw>
                </a:effectLst>
                <a:latin typeface="Tahoma" pitchFamily="34" charset="0"/>
              </a:rPr>
              <a:t>hypoventilation syndrome</a:t>
            </a:r>
            <a:endParaRPr lang="en-US" b="1" dirty="0">
              <a:effectLst>
                <a:outerShdw blurRad="38100" dist="38100" dir="2700000" algn="tl">
                  <a:srgbClr val="000000"/>
                </a:outerShdw>
              </a:effectLst>
              <a:latin typeface="Tahoma" pitchFamily="34" charset="0"/>
            </a:endParaRPr>
          </a:p>
        </p:txBody>
      </p:sp>
      <p:sp>
        <p:nvSpPr>
          <p:cNvPr id="113672" name="Rectangle 8"/>
          <p:cNvSpPr>
            <a:spLocks noChangeArrowheads="1"/>
          </p:cNvSpPr>
          <p:nvPr/>
        </p:nvSpPr>
        <p:spPr bwMode="auto">
          <a:xfrm>
            <a:off x="1004888" y="4243388"/>
            <a:ext cx="2544762" cy="363537"/>
          </a:xfrm>
          <a:prstGeom prst="rect">
            <a:avLst/>
          </a:prstGeom>
          <a:noFill/>
          <a:ln w="12700">
            <a:noFill/>
            <a:miter lim="800000"/>
            <a:headEnd/>
            <a:tailEnd/>
          </a:ln>
          <a:effectLst/>
        </p:spPr>
        <p:txBody>
          <a:bodyPr lIns="90488" tIns="44450" rIns="90488" bIns="44450">
            <a:spAutoFit/>
          </a:bodyPr>
          <a:lstStyle/>
          <a:p>
            <a:pPr defTabSz="762000" rtl="0" eaLnBrk="0" hangingPunct="0">
              <a:defRPr/>
            </a:pPr>
            <a:r>
              <a:rPr lang="en-US" b="1">
                <a:solidFill>
                  <a:srgbClr val="33CCFF"/>
                </a:solidFill>
                <a:effectLst>
                  <a:outerShdw blurRad="38100" dist="38100" dir="2700000" algn="tl">
                    <a:srgbClr val="000000"/>
                  </a:outerShdw>
                </a:effectLst>
                <a:latin typeface="Tahoma" pitchFamily="34" charset="0"/>
              </a:rPr>
              <a:t>Gall bladder disease</a:t>
            </a:r>
          </a:p>
        </p:txBody>
      </p:sp>
      <p:sp>
        <p:nvSpPr>
          <p:cNvPr id="113673" name="Rectangle 9"/>
          <p:cNvSpPr>
            <a:spLocks noChangeArrowheads="1"/>
          </p:cNvSpPr>
          <p:nvPr/>
        </p:nvSpPr>
        <p:spPr bwMode="auto">
          <a:xfrm>
            <a:off x="2525713" y="6229350"/>
            <a:ext cx="733425" cy="363538"/>
          </a:xfrm>
          <a:prstGeom prst="rect">
            <a:avLst/>
          </a:prstGeom>
          <a:noFill/>
          <a:ln w="12700">
            <a:noFill/>
            <a:miter lim="800000"/>
            <a:headEnd/>
            <a:tailEnd/>
          </a:ln>
          <a:effectLst/>
        </p:spPr>
        <p:txBody>
          <a:bodyPr wrap="none" lIns="90488" tIns="44450" rIns="90488" bIns="44450">
            <a:spAutoFit/>
          </a:bodyPr>
          <a:lstStyle/>
          <a:p>
            <a:pPr algn="r" defTabSz="762000" rtl="0" eaLnBrk="0" hangingPunct="0">
              <a:defRPr/>
            </a:pPr>
            <a:r>
              <a:rPr lang="en-US" b="1">
                <a:solidFill>
                  <a:srgbClr val="33CCFF"/>
                </a:solidFill>
                <a:effectLst>
                  <a:outerShdw blurRad="38100" dist="38100" dir="2700000" algn="tl">
                    <a:srgbClr val="000000"/>
                  </a:outerShdw>
                </a:effectLst>
                <a:latin typeface="Tahoma" pitchFamily="34" charset="0"/>
              </a:rPr>
              <a:t>Gout</a:t>
            </a:r>
          </a:p>
        </p:txBody>
      </p:sp>
      <p:sp>
        <p:nvSpPr>
          <p:cNvPr id="113674" name="Rectangle 10"/>
          <p:cNvSpPr>
            <a:spLocks noChangeArrowheads="1"/>
          </p:cNvSpPr>
          <p:nvPr/>
        </p:nvSpPr>
        <p:spPr bwMode="auto">
          <a:xfrm>
            <a:off x="6218238" y="2517775"/>
            <a:ext cx="1524000" cy="454025"/>
          </a:xfrm>
          <a:prstGeom prst="rect">
            <a:avLst/>
          </a:prstGeom>
          <a:noFill/>
          <a:ln w="12700">
            <a:noFill/>
            <a:miter lim="800000"/>
            <a:headEnd/>
            <a:tailEnd/>
          </a:ln>
          <a:effectLst/>
        </p:spPr>
        <p:txBody>
          <a:bodyPr wrap="none" lIns="90488" tIns="44450" rIns="90488" bIns="44450">
            <a:spAutoFit/>
          </a:bodyPr>
          <a:lstStyle/>
          <a:p>
            <a:pPr defTabSz="762000" rtl="0" eaLnBrk="0" hangingPunct="0"/>
            <a:r>
              <a:rPr lang="en-US" sz="2400" b="1">
                <a:solidFill>
                  <a:schemeClr val="accent2"/>
                </a:solidFill>
                <a:effectLst>
                  <a:outerShdw blurRad="38100" dist="38100" dir="2700000" algn="tl">
                    <a:srgbClr val="000000"/>
                  </a:outerShdw>
                </a:effectLst>
                <a:latin typeface="Tahoma" pitchFamily="34" charset="0"/>
              </a:rPr>
              <a:t>Diabetes</a:t>
            </a:r>
          </a:p>
        </p:txBody>
      </p:sp>
      <p:sp>
        <p:nvSpPr>
          <p:cNvPr id="113675" name="Rectangle 11"/>
          <p:cNvSpPr>
            <a:spLocks noChangeArrowheads="1"/>
          </p:cNvSpPr>
          <p:nvPr/>
        </p:nvSpPr>
        <p:spPr bwMode="auto">
          <a:xfrm>
            <a:off x="5970588" y="5089525"/>
            <a:ext cx="1771650" cy="363538"/>
          </a:xfrm>
          <a:prstGeom prst="rect">
            <a:avLst/>
          </a:prstGeom>
          <a:noFill/>
          <a:ln w="12700">
            <a:noFill/>
            <a:miter lim="800000"/>
            <a:headEnd/>
            <a:tailEnd/>
          </a:ln>
          <a:effectLst/>
        </p:spPr>
        <p:txBody>
          <a:bodyPr wrap="none" lIns="90488" tIns="44450" rIns="90488" bIns="44450">
            <a:spAutoFit/>
          </a:bodyPr>
          <a:lstStyle/>
          <a:p>
            <a:pPr defTabSz="762000" rtl="0" eaLnBrk="0" hangingPunct="0">
              <a:defRPr/>
            </a:pPr>
            <a:r>
              <a:rPr lang="en-US" b="1">
                <a:solidFill>
                  <a:srgbClr val="33CCFF"/>
                </a:solidFill>
                <a:effectLst>
                  <a:outerShdw blurRad="38100" dist="38100" dir="2700000" algn="tl">
                    <a:srgbClr val="000000"/>
                  </a:outerShdw>
                </a:effectLst>
                <a:latin typeface="Tahoma" pitchFamily="34" charset="0"/>
              </a:rPr>
              <a:t>Osteoarthritis</a:t>
            </a:r>
          </a:p>
        </p:txBody>
      </p:sp>
      <p:sp>
        <p:nvSpPr>
          <p:cNvPr id="113676" name="Text Box 12"/>
          <p:cNvSpPr txBox="1">
            <a:spLocks noChangeArrowheads="1"/>
          </p:cNvSpPr>
          <p:nvPr/>
        </p:nvSpPr>
        <p:spPr bwMode="auto">
          <a:xfrm>
            <a:off x="450850" y="2752725"/>
            <a:ext cx="3416300" cy="1465263"/>
          </a:xfrm>
          <a:prstGeom prst="rect">
            <a:avLst/>
          </a:prstGeom>
          <a:noFill/>
          <a:ln w="25400">
            <a:noFill/>
            <a:miter lim="800000"/>
            <a:headEnd type="none" w="sm" len="sm"/>
            <a:tailEnd type="none" w="sm" len="sm"/>
          </a:ln>
          <a:effectLst/>
        </p:spPr>
        <p:txBody>
          <a:bodyPr>
            <a:spAutoFit/>
          </a:bodyPr>
          <a:lstStyle/>
          <a:p>
            <a:pPr rtl="0" eaLnBrk="0" hangingPunct="0">
              <a:defRPr/>
            </a:pPr>
            <a:r>
              <a:rPr lang="en-US" b="1">
                <a:solidFill>
                  <a:schemeClr val="tx2"/>
                </a:solidFill>
                <a:effectLst>
                  <a:outerShdw blurRad="38100" dist="38100" dir="2700000" algn="tl">
                    <a:srgbClr val="000000"/>
                  </a:outerShdw>
                </a:effectLst>
                <a:latin typeface="Tahoma" pitchFamily="34" charset="0"/>
              </a:rPr>
              <a:t>Nonalcoholic fatty liver disease</a:t>
            </a:r>
          </a:p>
          <a:p>
            <a:pPr rtl="0" eaLnBrk="0" hangingPunct="0">
              <a:defRPr/>
            </a:pPr>
            <a:r>
              <a:rPr lang="en-US">
                <a:effectLst>
                  <a:outerShdw blurRad="38100" dist="38100" dir="2700000" algn="tl">
                    <a:srgbClr val="000000"/>
                  </a:outerShdw>
                </a:effectLst>
                <a:latin typeface="Tahoma" pitchFamily="34" charset="0"/>
              </a:rPr>
              <a:t>steatosis</a:t>
            </a:r>
          </a:p>
          <a:p>
            <a:pPr rtl="0" eaLnBrk="0" hangingPunct="0">
              <a:defRPr/>
            </a:pPr>
            <a:r>
              <a:rPr lang="en-US">
                <a:effectLst>
                  <a:outerShdw blurRad="38100" dist="38100" dir="2700000" algn="tl">
                    <a:srgbClr val="000000"/>
                  </a:outerShdw>
                </a:effectLst>
                <a:latin typeface="Tahoma" pitchFamily="34" charset="0"/>
              </a:rPr>
              <a:t>steatohepatitis</a:t>
            </a:r>
          </a:p>
          <a:p>
            <a:pPr rtl="0" eaLnBrk="0" hangingPunct="0">
              <a:defRPr/>
            </a:pPr>
            <a:r>
              <a:rPr lang="en-US">
                <a:effectLst>
                  <a:outerShdw blurRad="38100" dist="38100" dir="2700000" algn="tl">
                    <a:srgbClr val="000000"/>
                  </a:outerShdw>
                </a:effectLst>
                <a:latin typeface="Tahoma" pitchFamily="34" charset="0"/>
              </a:rPr>
              <a:t>cirrhosis</a:t>
            </a:r>
          </a:p>
        </p:txBody>
      </p:sp>
      <p:sp>
        <p:nvSpPr>
          <p:cNvPr id="113677" name="Rectangle 13"/>
          <p:cNvSpPr>
            <a:spLocks noChangeArrowheads="1"/>
          </p:cNvSpPr>
          <p:nvPr/>
        </p:nvSpPr>
        <p:spPr bwMode="auto">
          <a:xfrm>
            <a:off x="6218238" y="3203575"/>
            <a:ext cx="1717675" cy="363538"/>
          </a:xfrm>
          <a:prstGeom prst="rect">
            <a:avLst/>
          </a:prstGeom>
          <a:noFill/>
          <a:ln w="12700">
            <a:noFill/>
            <a:miter lim="800000"/>
            <a:headEnd/>
            <a:tailEnd/>
          </a:ln>
          <a:effectLst/>
        </p:spPr>
        <p:txBody>
          <a:bodyPr wrap="none" lIns="90488" tIns="44450" rIns="90488" bIns="44450">
            <a:spAutoFit/>
          </a:bodyPr>
          <a:lstStyle/>
          <a:p>
            <a:pPr defTabSz="762000" rtl="0" eaLnBrk="0" hangingPunct="0"/>
            <a:r>
              <a:rPr lang="en-US" b="1">
                <a:solidFill>
                  <a:srgbClr val="9966FF"/>
                </a:solidFill>
                <a:effectLst>
                  <a:outerShdw blurRad="38100" dist="38100" dir="2700000" algn="tl">
                    <a:srgbClr val="000000"/>
                  </a:outerShdw>
                </a:effectLst>
                <a:latin typeface="Tahoma" pitchFamily="34" charset="0"/>
              </a:rPr>
              <a:t>Hypertension</a:t>
            </a:r>
          </a:p>
        </p:txBody>
      </p:sp>
      <p:sp>
        <p:nvSpPr>
          <p:cNvPr id="113678" name="Rectangle 14"/>
          <p:cNvSpPr>
            <a:spLocks noChangeArrowheads="1"/>
          </p:cNvSpPr>
          <p:nvPr/>
        </p:nvSpPr>
        <p:spPr bwMode="auto">
          <a:xfrm>
            <a:off x="6218238" y="2898775"/>
            <a:ext cx="1655762" cy="363538"/>
          </a:xfrm>
          <a:prstGeom prst="rect">
            <a:avLst/>
          </a:prstGeom>
          <a:noFill/>
          <a:ln w="12700">
            <a:noFill/>
            <a:miter lim="800000"/>
            <a:headEnd/>
            <a:tailEnd/>
          </a:ln>
          <a:effectLst/>
        </p:spPr>
        <p:txBody>
          <a:bodyPr wrap="none" lIns="90488" tIns="44450" rIns="90488" bIns="44450">
            <a:spAutoFit/>
          </a:bodyPr>
          <a:lstStyle/>
          <a:p>
            <a:pPr defTabSz="762000" rtl="0" eaLnBrk="0" hangingPunct="0">
              <a:defRPr/>
            </a:pPr>
            <a:r>
              <a:rPr lang="en-US" b="1">
                <a:solidFill>
                  <a:srgbClr val="33CCFF"/>
                </a:solidFill>
                <a:effectLst>
                  <a:outerShdw blurRad="38100" dist="38100" dir="2700000" algn="tl">
                    <a:srgbClr val="000000"/>
                  </a:outerShdw>
                </a:effectLst>
                <a:latin typeface="Tahoma" pitchFamily="34" charset="0"/>
              </a:rPr>
              <a:t>Dyslipidemia</a:t>
            </a:r>
          </a:p>
        </p:txBody>
      </p:sp>
      <p:sp>
        <p:nvSpPr>
          <p:cNvPr id="113679" name="Rectangle 15"/>
          <p:cNvSpPr>
            <a:spLocks noChangeArrowheads="1"/>
          </p:cNvSpPr>
          <p:nvPr/>
        </p:nvSpPr>
        <p:spPr bwMode="auto">
          <a:xfrm>
            <a:off x="6188075" y="1465263"/>
            <a:ext cx="1270000" cy="363537"/>
          </a:xfrm>
          <a:prstGeom prst="rect">
            <a:avLst/>
          </a:prstGeom>
          <a:noFill/>
          <a:ln w="12700">
            <a:noFill/>
            <a:miter lim="800000"/>
            <a:headEnd/>
            <a:tailEnd/>
          </a:ln>
          <a:effectLst/>
        </p:spPr>
        <p:txBody>
          <a:bodyPr wrap="none" lIns="90488" tIns="44450" rIns="90488" bIns="44450">
            <a:spAutoFit/>
          </a:bodyPr>
          <a:lstStyle/>
          <a:p>
            <a:pPr defTabSz="762000" rtl="0" eaLnBrk="0" hangingPunct="0">
              <a:defRPr/>
            </a:pPr>
            <a:r>
              <a:rPr lang="en-US" b="1">
                <a:solidFill>
                  <a:srgbClr val="33CCFF"/>
                </a:solidFill>
                <a:effectLst>
                  <a:outerShdw blurRad="38100" dist="38100" dir="2700000" algn="tl">
                    <a:srgbClr val="000000"/>
                  </a:outerShdw>
                </a:effectLst>
                <a:latin typeface="Tahoma" pitchFamily="34" charset="0"/>
              </a:rPr>
              <a:t>Cataracts</a:t>
            </a:r>
          </a:p>
        </p:txBody>
      </p:sp>
      <p:sp>
        <p:nvSpPr>
          <p:cNvPr id="113680" name="Text Box 16"/>
          <p:cNvSpPr txBox="1">
            <a:spLocks noChangeArrowheads="1"/>
          </p:cNvSpPr>
          <p:nvPr/>
        </p:nvSpPr>
        <p:spPr bwMode="auto">
          <a:xfrm>
            <a:off x="2373313" y="5762625"/>
            <a:ext cx="681037" cy="366713"/>
          </a:xfrm>
          <a:prstGeom prst="rect">
            <a:avLst/>
          </a:prstGeom>
          <a:noFill/>
          <a:ln w="9525">
            <a:noFill/>
            <a:miter lim="800000"/>
            <a:headEnd/>
            <a:tailEnd/>
          </a:ln>
          <a:effectLst/>
        </p:spPr>
        <p:txBody>
          <a:bodyPr wrap="none">
            <a:spAutoFit/>
          </a:bodyPr>
          <a:lstStyle/>
          <a:p>
            <a:pPr rtl="0">
              <a:defRPr/>
            </a:pPr>
            <a:r>
              <a:rPr lang="en-US" b="1">
                <a:solidFill>
                  <a:srgbClr val="33CCFF"/>
                </a:solidFill>
                <a:effectLst>
                  <a:outerShdw blurRad="38100" dist="38100" dir="2700000" algn="tl">
                    <a:srgbClr val="000000"/>
                  </a:outerShdw>
                </a:effectLst>
                <a:latin typeface="Tahoma" pitchFamily="34" charset="0"/>
              </a:rPr>
              <a:t>Skin</a:t>
            </a:r>
          </a:p>
        </p:txBody>
      </p:sp>
      <p:sp>
        <p:nvSpPr>
          <p:cNvPr id="113681" name="Rectangle 17"/>
          <p:cNvSpPr>
            <a:spLocks noChangeArrowheads="1"/>
          </p:cNvSpPr>
          <p:nvPr/>
        </p:nvSpPr>
        <p:spPr bwMode="auto">
          <a:xfrm>
            <a:off x="1196975" y="2365375"/>
            <a:ext cx="1550988" cy="363538"/>
          </a:xfrm>
          <a:prstGeom prst="rect">
            <a:avLst/>
          </a:prstGeom>
          <a:noFill/>
          <a:ln w="12700">
            <a:noFill/>
            <a:miter lim="800000"/>
            <a:headEnd/>
            <a:tailEnd/>
          </a:ln>
          <a:effectLst/>
        </p:spPr>
        <p:txBody>
          <a:bodyPr wrap="none" lIns="90488" tIns="44450" rIns="90488" bIns="44450">
            <a:spAutoFit/>
          </a:bodyPr>
          <a:lstStyle/>
          <a:p>
            <a:pPr defTabSz="762000" rtl="0" eaLnBrk="0" hangingPunct="0">
              <a:defRPr/>
            </a:pPr>
            <a:r>
              <a:rPr lang="en-US" b="1">
                <a:solidFill>
                  <a:srgbClr val="33CCFF"/>
                </a:solidFill>
                <a:effectLst>
                  <a:outerShdw blurRad="38100" dist="38100" dir="2700000" algn="tl">
                    <a:srgbClr val="000000"/>
                  </a:outerShdw>
                </a:effectLst>
                <a:latin typeface="Tahoma" pitchFamily="34" charset="0"/>
              </a:rPr>
              <a:t>Pancreatitis</a:t>
            </a:r>
          </a:p>
        </p:txBody>
      </p:sp>
      <p:sp>
        <p:nvSpPr>
          <p:cNvPr id="223248" name="Line 18"/>
          <p:cNvSpPr>
            <a:spLocks noChangeShapeType="1"/>
          </p:cNvSpPr>
          <p:nvPr/>
        </p:nvSpPr>
        <p:spPr bwMode="auto">
          <a:xfrm flipH="1" flipV="1">
            <a:off x="4756150" y="1300163"/>
            <a:ext cx="1439863" cy="312737"/>
          </a:xfrm>
          <a:prstGeom prst="line">
            <a:avLst/>
          </a:prstGeom>
          <a:noFill/>
          <a:ln w="25400">
            <a:solidFill>
              <a:srgbClr val="FFFFFF"/>
            </a:solidFill>
            <a:round/>
            <a:headEnd type="none" w="lg" len="lg"/>
            <a:tailEnd type="stealth" w="lg" len="lg"/>
          </a:ln>
        </p:spPr>
        <p:txBody>
          <a:bodyPr wrap="none" anchor="ctr"/>
          <a:lstStyle/>
          <a:p>
            <a:endParaRPr lang="en-US"/>
          </a:p>
        </p:txBody>
      </p:sp>
      <p:sp>
        <p:nvSpPr>
          <p:cNvPr id="223249" name="Line 19"/>
          <p:cNvSpPr>
            <a:spLocks noChangeShapeType="1"/>
          </p:cNvSpPr>
          <p:nvPr/>
        </p:nvSpPr>
        <p:spPr bwMode="auto">
          <a:xfrm>
            <a:off x="3338513" y="6440488"/>
            <a:ext cx="1114425" cy="74612"/>
          </a:xfrm>
          <a:prstGeom prst="line">
            <a:avLst/>
          </a:prstGeom>
          <a:noFill/>
          <a:ln w="25400">
            <a:solidFill>
              <a:srgbClr val="FFFFFF"/>
            </a:solidFill>
            <a:round/>
            <a:headEnd type="none" w="lg" len="lg"/>
            <a:tailEnd type="stealth" w="lg" len="lg"/>
          </a:ln>
        </p:spPr>
        <p:txBody>
          <a:bodyPr wrap="none" anchor="ctr"/>
          <a:lstStyle/>
          <a:p>
            <a:endParaRPr lang="en-US"/>
          </a:p>
        </p:txBody>
      </p:sp>
      <p:sp>
        <p:nvSpPr>
          <p:cNvPr id="223250" name="Line 20"/>
          <p:cNvSpPr>
            <a:spLocks noChangeShapeType="1"/>
          </p:cNvSpPr>
          <p:nvPr/>
        </p:nvSpPr>
        <p:spPr bwMode="auto">
          <a:xfrm>
            <a:off x="5094288" y="5021263"/>
            <a:ext cx="893762" cy="238125"/>
          </a:xfrm>
          <a:prstGeom prst="line">
            <a:avLst/>
          </a:prstGeom>
          <a:noFill/>
          <a:ln w="25400">
            <a:solidFill>
              <a:srgbClr val="FFFFFF"/>
            </a:solidFill>
            <a:round/>
            <a:headEnd type="stealth" w="lg" len="lg"/>
            <a:tailEnd type="none" w="lg" len="med"/>
          </a:ln>
        </p:spPr>
        <p:txBody>
          <a:bodyPr wrap="none" anchor="ctr"/>
          <a:lstStyle/>
          <a:p>
            <a:endParaRPr lang="en-US"/>
          </a:p>
        </p:txBody>
      </p:sp>
      <p:sp>
        <p:nvSpPr>
          <p:cNvPr id="223251" name="Line 21"/>
          <p:cNvSpPr>
            <a:spLocks noChangeShapeType="1"/>
          </p:cNvSpPr>
          <p:nvPr/>
        </p:nvSpPr>
        <p:spPr bwMode="auto">
          <a:xfrm flipH="1">
            <a:off x="4832350" y="2286000"/>
            <a:ext cx="1416050" cy="30163"/>
          </a:xfrm>
          <a:prstGeom prst="line">
            <a:avLst/>
          </a:prstGeom>
          <a:noFill/>
          <a:ln w="25400">
            <a:solidFill>
              <a:srgbClr val="FFFFFF"/>
            </a:solidFill>
            <a:round/>
            <a:headEnd type="none" w="lg" len="lg"/>
            <a:tailEnd type="stealth" w="lg" len="lg"/>
          </a:ln>
        </p:spPr>
        <p:txBody>
          <a:bodyPr wrap="none" anchor="ctr"/>
          <a:lstStyle/>
          <a:p>
            <a:endParaRPr lang="en-US"/>
          </a:p>
        </p:txBody>
      </p:sp>
      <p:sp>
        <p:nvSpPr>
          <p:cNvPr id="223252" name="Line 22"/>
          <p:cNvSpPr>
            <a:spLocks noChangeShapeType="1"/>
          </p:cNvSpPr>
          <p:nvPr/>
        </p:nvSpPr>
        <p:spPr bwMode="auto">
          <a:xfrm flipV="1">
            <a:off x="3354388" y="2841625"/>
            <a:ext cx="1236662" cy="1520825"/>
          </a:xfrm>
          <a:prstGeom prst="line">
            <a:avLst/>
          </a:prstGeom>
          <a:noFill/>
          <a:ln w="25400">
            <a:solidFill>
              <a:srgbClr val="FFFFFF"/>
            </a:solidFill>
            <a:round/>
            <a:headEnd type="none" w="lg" len="lg"/>
            <a:tailEnd type="stealth" w="lg" len="lg"/>
          </a:ln>
        </p:spPr>
        <p:txBody>
          <a:bodyPr/>
          <a:lstStyle/>
          <a:p>
            <a:endParaRPr lang="en-US"/>
          </a:p>
        </p:txBody>
      </p:sp>
      <p:sp>
        <p:nvSpPr>
          <p:cNvPr id="223253" name="Line 23"/>
          <p:cNvSpPr>
            <a:spLocks noChangeShapeType="1"/>
          </p:cNvSpPr>
          <p:nvPr/>
        </p:nvSpPr>
        <p:spPr bwMode="auto">
          <a:xfrm flipH="1" flipV="1">
            <a:off x="5257800" y="5692775"/>
            <a:ext cx="1339850" cy="196850"/>
          </a:xfrm>
          <a:prstGeom prst="line">
            <a:avLst/>
          </a:prstGeom>
          <a:noFill/>
          <a:ln w="25400">
            <a:solidFill>
              <a:srgbClr val="FFFFFF"/>
            </a:solidFill>
            <a:round/>
            <a:headEnd type="none" w="lg" len="lg"/>
            <a:tailEnd type="stealth" w="lg" len="lg"/>
          </a:ln>
        </p:spPr>
        <p:txBody>
          <a:bodyPr wrap="none" anchor="ctr"/>
          <a:lstStyle/>
          <a:p>
            <a:endParaRPr lang="en-US"/>
          </a:p>
        </p:txBody>
      </p:sp>
      <p:sp>
        <p:nvSpPr>
          <p:cNvPr id="223254" name="Line 24"/>
          <p:cNvSpPr>
            <a:spLocks noChangeShapeType="1"/>
          </p:cNvSpPr>
          <p:nvPr/>
        </p:nvSpPr>
        <p:spPr bwMode="auto">
          <a:xfrm flipV="1">
            <a:off x="3162300" y="2809875"/>
            <a:ext cx="1260475" cy="146050"/>
          </a:xfrm>
          <a:prstGeom prst="line">
            <a:avLst/>
          </a:prstGeom>
          <a:noFill/>
          <a:ln w="25400">
            <a:solidFill>
              <a:srgbClr val="FFFFFF"/>
            </a:solidFill>
            <a:round/>
            <a:headEnd type="none" w="lg" len="lg"/>
            <a:tailEnd type="stealth" w="lg" len="lg"/>
          </a:ln>
        </p:spPr>
        <p:txBody>
          <a:bodyPr wrap="none" anchor="ctr"/>
          <a:lstStyle/>
          <a:p>
            <a:endParaRPr lang="en-US"/>
          </a:p>
        </p:txBody>
      </p:sp>
      <p:sp>
        <p:nvSpPr>
          <p:cNvPr id="223255" name="Line 25"/>
          <p:cNvSpPr>
            <a:spLocks noChangeShapeType="1"/>
          </p:cNvSpPr>
          <p:nvPr/>
        </p:nvSpPr>
        <p:spPr bwMode="auto">
          <a:xfrm>
            <a:off x="3657600" y="1066800"/>
            <a:ext cx="1038225" cy="136525"/>
          </a:xfrm>
          <a:prstGeom prst="line">
            <a:avLst/>
          </a:prstGeom>
          <a:noFill/>
          <a:ln w="25400">
            <a:solidFill>
              <a:srgbClr val="FFFFFF"/>
            </a:solidFill>
            <a:round/>
            <a:headEnd type="none" w="lg" len="lg"/>
            <a:tailEnd type="stealth" w="lg" len="lg"/>
          </a:ln>
        </p:spPr>
        <p:txBody>
          <a:bodyPr wrap="none" anchor="ctr"/>
          <a:lstStyle/>
          <a:p>
            <a:endParaRPr lang="en-US"/>
          </a:p>
        </p:txBody>
      </p:sp>
      <p:sp>
        <p:nvSpPr>
          <p:cNvPr id="223256" name="Line 26"/>
          <p:cNvSpPr>
            <a:spLocks noChangeShapeType="1"/>
          </p:cNvSpPr>
          <p:nvPr/>
        </p:nvSpPr>
        <p:spPr bwMode="auto">
          <a:xfrm flipV="1">
            <a:off x="5826125" y="2774950"/>
            <a:ext cx="434975" cy="14288"/>
          </a:xfrm>
          <a:prstGeom prst="line">
            <a:avLst/>
          </a:prstGeom>
          <a:noFill/>
          <a:ln w="25400">
            <a:solidFill>
              <a:srgbClr val="FFFFFF"/>
            </a:solidFill>
            <a:round/>
            <a:headEnd type="stealth" w="lg" len="lg"/>
            <a:tailEnd type="none" w="lg" len="med"/>
          </a:ln>
        </p:spPr>
        <p:txBody>
          <a:bodyPr/>
          <a:lstStyle/>
          <a:p>
            <a:endParaRPr lang="en-US"/>
          </a:p>
        </p:txBody>
      </p:sp>
      <p:sp>
        <p:nvSpPr>
          <p:cNvPr id="223257" name="Line 27"/>
          <p:cNvSpPr>
            <a:spLocks noChangeShapeType="1"/>
          </p:cNvSpPr>
          <p:nvPr/>
        </p:nvSpPr>
        <p:spPr bwMode="auto">
          <a:xfrm>
            <a:off x="5764213" y="3062288"/>
            <a:ext cx="522287" cy="0"/>
          </a:xfrm>
          <a:prstGeom prst="line">
            <a:avLst/>
          </a:prstGeom>
          <a:noFill/>
          <a:ln w="25400">
            <a:solidFill>
              <a:srgbClr val="FFFFFF"/>
            </a:solidFill>
            <a:round/>
            <a:headEnd type="stealth" w="lg" len="lg"/>
            <a:tailEnd type="none" w="lg" len="med"/>
          </a:ln>
        </p:spPr>
        <p:txBody>
          <a:bodyPr/>
          <a:lstStyle/>
          <a:p>
            <a:endParaRPr lang="en-US"/>
          </a:p>
        </p:txBody>
      </p:sp>
      <p:sp>
        <p:nvSpPr>
          <p:cNvPr id="223258" name="Line 28"/>
          <p:cNvSpPr>
            <a:spLocks noChangeShapeType="1"/>
          </p:cNvSpPr>
          <p:nvPr/>
        </p:nvSpPr>
        <p:spPr bwMode="auto">
          <a:xfrm>
            <a:off x="5683250" y="3387725"/>
            <a:ext cx="592138" cy="0"/>
          </a:xfrm>
          <a:prstGeom prst="line">
            <a:avLst/>
          </a:prstGeom>
          <a:noFill/>
          <a:ln w="25400">
            <a:solidFill>
              <a:srgbClr val="FFFFFF"/>
            </a:solidFill>
            <a:round/>
            <a:headEnd type="stealth" w="lg" len="lg"/>
            <a:tailEnd type="none" w="lg" len="med"/>
          </a:ln>
        </p:spPr>
        <p:txBody>
          <a:bodyPr/>
          <a:lstStyle/>
          <a:p>
            <a:endParaRPr lang="en-US"/>
          </a:p>
        </p:txBody>
      </p:sp>
      <p:sp>
        <p:nvSpPr>
          <p:cNvPr id="223259" name="Line 29"/>
          <p:cNvSpPr>
            <a:spLocks noChangeShapeType="1"/>
          </p:cNvSpPr>
          <p:nvPr/>
        </p:nvSpPr>
        <p:spPr bwMode="auto">
          <a:xfrm>
            <a:off x="2709863" y="2566988"/>
            <a:ext cx="2060575" cy="106362"/>
          </a:xfrm>
          <a:prstGeom prst="line">
            <a:avLst/>
          </a:prstGeom>
          <a:noFill/>
          <a:ln w="25400">
            <a:solidFill>
              <a:srgbClr val="FFFFFF"/>
            </a:solidFill>
            <a:round/>
            <a:headEnd type="none" w="lg" len="lg"/>
            <a:tailEnd type="stealth" w="lg" len="lg"/>
          </a:ln>
        </p:spPr>
        <p:txBody>
          <a:bodyPr wrap="none" anchor="ctr"/>
          <a:lstStyle/>
          <a:p>
            <a:endParaRPr lang="en-US"/>
          </a:p>
        </p:txBody>
      </p:sp>
      <p:sp>
        <p:nvSpPr>
          <p:cNvPr id="223260" name="Line 30"/>
          <p:cNvSpPr>
            <a:spLocks noChangeShapeType="1"/>
          </p:cNvSpPr>
          <p:nvPr/>
        </p:nvSpPr>
        <p:spPr bwMode="auto">
          <a:xfrm flipV="1">
            <a:off x="3062288" y="5815013"/>
            <a:ext cx="1295400" cy="128587"/>
          </a:xfrm>
          <a:prstGeom prst="line">
            <a:avLst/>
          </a:prstGeom>
          <a:noFill/>
          <a:ln w="25400">
            <a:solidFill>
              <a:srgbClr val="FFFFFF"/>
            </a:solidFill>
            <a:round/>
            <a:headEnd type="none" w="lg" len="lg"/>
            <a:tailEnd type="stealth" w="lg" len="lg"/>
          </a:ln>
        </p:spPr>
        <p:txBody>
          <a:bodyPr/>
          <a:lstStyle/>
          <a:p>
            <a:endParaRPr lang="en-US"/>
          </a:p>
        </p:txBody>
      </p:sp>
      <p:sp>
        <p:nvSpPr>
          <p:cNvPr id="223261" name="Line 31"/>
          <p:cNvSpPr>
            <a:spLocks noChangeShapeType="1"/>
          </p:cNvSpPr>
          <p:nvPr/>
        </p:nvSpPr>
        <p:spPr bwMode="auto">
          <a:xfrm>
            <a:off x="2782888" y="1370013"/>
            <a:ext cx="1736725" cy="862012"/>
          </a:xfrm>
          <a:prstGeom prst="line">
            <a:avLst/>
          </a:prstGeom>
          <a:noFill/>
          <a:ln w="25400">
            <a:solidFill>
              <a:srgbClr val="FFFFFF"/>
            </a:solidFill>
            <a:round/>
            <a:headEnd type="none" w="lg" len="lg"/>
            <a:tailEnd type="stealth" w="lg" len="lg"/>
          </a:ln>
        </p:spPr>
        <p:txBody>
          <a:bodyPr wrap="none" anchor="ctr"/>
          <a:lstStyle/>
          <a:p>
            <a:endParaRPr lang="en-US"/>
          </a:p>
        </p:txBody>
      </p:sp>
      <p:sp>
        <p:nvSpPr>
          <p:cNvPr id="113697" name="Rectangle 33"/>
          <p:cNvSpPr>
            <a:spLocks noChangeArrowheads="1"/>
          </p:cNvSpPr>
          <p:nvPr/>
        </p:nvSpPr>
        <p:spPr bwMode="auto">
          <a:xfrm>
            <a:off x="192088" y="4686300"/>
            <a:ext cx="4081462" cy="912813"/>
          </a:xfrm>
          <a:prstGeom prst="rect">
            <a:avLst/>
          </a:prstGeom>
          <a:noFill/>
          <a:ln w="12700">
            <a:noFill/>
            <a:miter lim="800000"/>
            <a:headEnd/>
            <a:tailEnd/>
          </a:ln>
          <a:effectLst/>
        </p:spPr>
        <p:txBody>
          <a:bodyPr wrap="none" lIns="90488" tIns="44450" rIns="90488" bIns="44450">
            <a:spAutoFit/>
          </a:bodyPr>
          <a:lstStyle/>
          <a:p>
            <a:pPr defTabSz="762000" rtl="0" eaLnBrk="0" hangingPunct="0">
              <a:defRPr/>
            </a:pPr>
            <a:r>
              <a:rPr lang="en-US" b="1">
                <a:solidFill>
                  <a:srgbClr val="33CCFF"/>
                </a:solidFill>
                <a:effectLst>
                  <a:outerShdw blurRad="38100" dist="38100" dir="2700000" algn="tl">
                    <a:srgbClr val="000000"/>
                  </a:outerShdw>
                </a:effectLst>
                <a:latin typeface="Tahoma" pitchFamily="34" charset="0"/>
              </a:rPr>
              <a:t>Cancer</a:t>
            </a:r>
          </a:p>
          <a:p>
            <a:pPr defTabSz="762000" rtl="0" eaLnBrk="0" hangingPunct="0">
              <a:defRPr/>
            </a:pPr>
            <a:r>
              <a:rPr lang="en-US">
                <a:effectLst>
                  <a:outerShdw blurRad="38100" dist="38100" dir="2700000" algn="tl">
                    <a:srgbClr val="000000"/>
                  </a:outerShdw>
                </a:effectLst>
                <a:latin typeface="Tahoma" pitchFamily="34" charset="0"/>
              </a:rPr>
              <a:t>breast, uterus, cervix, prostate, kidney</a:t>
            </a:r>
          </a:p>
          <a:p>
            <a:pPr defTabSz="762000" rtl="0" eaLnBrk="0" hangingPunct="0">
              <a:defRPr/>
            </a:pPr>
            <a:r>
              <a:rPr lang="en-US">
                <a:effectLst>
                  <a:outerShdw blurRad="38100" dist="38100" dir="2700000" algn="tl">
                    <a:srgbClr val="000000"/>
                  </a:outerShdw>
                </a:effectLst>
                <a:latin typeface="Tahoma" pitchFamily="34" charset="0"/>
              </a:rPr>
              <a:t>colon, esophagus, pancreas, liver</a:t>
            </a:r>
          </a:p>
        </p:txBody>
      </p:sp>
      <p:sp>
        <p:nvSpPr>
          <p:cNvPr id="223263" name="Line 34"/>
          <p:cNvSpPr>
            <a:spLocks noChangeShapeType="1"/>
          </p:cNvSpPr>
          <p:nvPr/>
        </p:nvSpPr>
        <p:spPr bwMode="auto">
          <a:xfrm flipH="1">
            <a:off x="4792663" y="1122363"/>
            <a:ext cx="298450" cy="23812"/>
          </a:xfrm>
          <a:prstGeom prst="line">
            <a:avLst/>
          </a:prstGeom>
          <a:noFill/>
          <a:ln w="25400">
            <a:solidFill>
              <a:srgbClr val="FFFFFF"/>
            </a:solidFill>
            <a:round/>
            <a:headEnd type="none" w="lg" len="lg"/>
            <a:tailEnd type="stealth" w="lg" len="lg"/>
          </a:ln>
        </p:spPr>
        <p:txBody>
          <a:bodyPr/>
          <a:lstStyle/>
          <a:p>
            <a:endParaRPr lang="en-US"/>
          </a:p>
        </p:txBody>
      </p:sp>
      <p:sp>
        <p:nvSpPr>
          <p:cNvPr id="113699" name="Rectangle 35"/>
          <p:cNvSpPr>
            <a:spLocks noChangeArrowheads="1"/>
          </p:cNvSpPr>
          <p:nvPr/>
        </p:nvSpPr>
        <p:spPr bwMode="auto">
          <a:xfrm>
            <a:off x="5775325" y="3736975"/>
            <a:ext cx="3211513" cy="1187450"/>
          </a:xfrm>
          <a:prstGeom prst="rect">
            <a:avLst/>
          </a:prstGeom>
          <a:noFill/>
          <a:ln w="12700">
            <a:noFill/>
            <a:miter lim="800000"/>
            <a:headEnd/>
            <a:tailEnd/>
          </a:ln>
          <a:effectLst/>
        </p:spPr>
        <p:txBody>
          <a:bodyPr wrap="none" lIns="90488" tIns="44450" rIns="90488" bIns="44450">
            <a:spAutoFit/>
          </a:bodyPr>
          <a:lstStyle/>
          <a:p>
            <a:pPr defTabSz="762000" rtl="0" eaLnBrk="0" hangingPunct="0">
              <a:defRPr/>
            </a:pPr>
            <a:r>
              <a:rPr lang="en-US" b="1">
                <a:solidFill>
                  <a:srgbClr val="33CCFF"/>
                </a:solidFill>
                <a:effectLst>
                  <a:outerShdw blurRad="38100" dist="38100" dir="2700000" algn="tl">
                    <a:srgbClr val="000000"/>
                  </a:outerShdw>
                </a:effectLst>
                <a:latin typeface="Tahoma" pitchFamily="34" charset="0"/>
              </a:rPr>
              <a:t>Gynecologic abnormalities</a:t>
            </a:r>
          </a:p>
          <a:p>
            <a:pPr defTabSz="762000" rtl="0" eaLnBrk="0" hangingPunct="0">
              <a:defRPr/>
            </a:pPr>
            <a:r>
              <a:rPr lang="en-US">
                <a:effectLst>
                  <a:outerShdw blurRad="38100" dist="38100" dir="2700000" algn="tl">
                    <a:srgbClr val="000000"/>
                  </a:outerShdw>
                </a:effectLst>
                <a:latin typeface="Tahoma" pitchFamily="34" charset="0"/>
              </a:rPr>
              <a:t>abnormal menses</a:t>
            </a:r>
          </a:p>
          <a:p>
            <a:pPr defTabSz="762000" rtl="0" eaLnBrk="0" hangingPunct="0">
              <a:defRPr/>
            </a:pPr>
            <a:r>
              <a:rPr lang="en-US">
                <a:effectLst>
                  <a:outerShdw blurRad="38100" dist="38100" dir="2700000" algn="tl">
                    <a:srgbClr val="000000"/>
                  </a:outerShdw>
                </a:effectLst>
                <a:latin typeface="Tahoma" pitchFamily="34" charset="0"/>
              </a:rPr>
              <a:t>infertility</a:t>
            </a:r>
          </a:p>
          <a:p>
            <a:pPr defTabSz="762000" rtl="0" eaLnBrk="0" hangingPunct="0">
              <a:defRPr/>
            </a:pPr>
            <a:r>
              <a:rPr lang="en-US">
                <a:effectLst>
                  <a:outerShdw blurRad="38100" dist="38100" dir="2700000" algn="tl">
                    <a:srgbClr val="000000"/>
                  </a:outerShdw>
                </a:effectLst>
                <a:latin typeface="Tahoma" pitchFamily="34" charset="0"/>
              </a:rPr>
              <a:t>polycystic ovarian syndrome</a:t>
            </a:r>
          </a:p>
        </p:txBody>
      </p:sp>
      <p:sp>
        <p:nvSpPr>
          <p:cNvPr id="223265" name="Line 36"/>
          <p:cNvSpPr>
            <a:spLocks noChangeShapeType="1"/>
          </p:cNvSpPr>
          <p:nvPr/>
        </p:nvSpPr>
        <p:spPr bwMode="auto">
          <a:xfrm flipH="1" flipV="1">
            <a:off x="4792663" y="3738563"/>
            <a:ext cx="995362" cy="161925"/>
          </a:xfrm>
          <a:prstGeom prst="line">
            <a:avLst/>
          </a:prstGeom>
          <a:noFill/>
          <a:ln w="25400">
            <a:solidFill>
              <a:srgbClr val="FFFFFF"/>
            </a:solidFill>
            <a:round/>
            <a:headEnd type="none" w="lg" len="lg"/>
            <a:tailEnd type="stealth" w="lg" len="lg"/>
          </a:ln>
        </p:spPr>
        <p:txBody>
          <a:bodyPr/>
          <a:lstStyle/>
          <a:p>
            <a:endParaRPr lang="en-US"/>
          </a:p>
        </p:txBody>
      </p:sp>
      <p:sp>
        <p:nvSpPr>
          <p:cNvPr id="113701" name="Rectangle 37"/>
          <p:cNvSpPr>
            <a:spLocks noChangeArrowheads="1"/>
          </p:cNvSpPr>
          <p:nvPr/>
        </p:nvSpPr>
        <p:spPr bwMode="auto">
          <a:xfrm>
            <a:off x="2743200" y="842963"/>
            <a:ext cx="935038" cy="363537"/>
          </a:xfrm>
          <a:prstGeom prst="rect">
            <a:avLst/>
          </a:prstGeom>
          <a:noFill/>
          <a:ln w="12700">
            <a:noFill/>
            <a:miter lim="800000"/>
            <a:headEnd/>
            <a:tailEnd/>
          </a:ln>
          <a:effectLst/>
        </p:spPr>
        <p:txBody>
          <a:bodyPr wrap="none" lIns="90488" tIns="44450" rIns="90488" bIns="44450">
            <a:spAutoFit/>
          </a:bodyPr>
          <a:lstStyle/>
          <a:p>
            <a:pPr defTabSz="762000" rtl="0" eaLnBrk="0" hangingPunct="0">
              <a:defRPr/>
            </a:pPr>
            <a:r>
              <a:rPr lang="en-US" b="1">
                <a:solidFill>
                  <a:srgbClr val="33CCFF"/>
                </a:solidFill>
                <a:effectLst>
                  <a:outerShdw blurRad="38100" dist="38100" dir="2700000" algn="tl">
                    <a:srgbClr val="000000"/>
                  </a:outerShdw>
                </a:effectLst>
                <a:latin typeface="Tahoma" pitchFamily="34" charset="0"/>
              </a:rPr>
              <a:t>Stroke</a:t>
            </a:r>
          </a:p>
        </p:txBody>
      </p:sp>
      <p:sp>
        <p:nvSpPr>
          <p:cNvPr id="113703" name="Rectangle 39"/>
          <p:cNvSpPr>
            <a:spLocks noGrp="1" noChangeArrowheads="1"/>
          </p:cNvSpPr>
          <p:nvPr>
            <p:ph type="title" idx="4294967295"/>
          </p:nvPr>
        </p:nvSpPr>
        <p:spPr>
          <a:xfrm>
            <a:off x="152400" y="0"/>
            <a:ext cx="8839200" cy="914400"/>
          </a:xfrm>
        </p:spPr>
        <p:txBody>
          <a:bodyPr anchorCtr="1"/>
          <a:lstStyle/>
          <a:p>
            <a:r>
              <a:rPr lang="fa-IR">
                <a:solidFill>
                  <a:srgbClr val="FF0066"/>
                </a:solidFill>
              </a:rPr>
              <a:t>عواقب پاتولوژیک چاقی</a:t>
            </a:r>
            <a:endParaRPr lang="en-US">
              <a:solidFill>
                <a:srgbClr val="FF0066"/>
              </a:solidFill>
            </a:endParaRPr>
          </a:p>
        </p:txBody>
      </p:sp>
      <p:sp>
        <p:nvSpPr>
          <p:cNvPr id="113707" name="Rectangle 43"/>
          <p:cNvSpPr>
            <a:spLocks noChangeArrowheads="1"/>
          </p:cNvSpPr>
          <p:nvPr/>
        </p:nvSpPr>
        <p:spPr bwMode="auto">
          <a:xfrm>
            <a:off x="5056188" y="914400"/>
            <a:ext cx="2809875" cy="638175"/>
          </a:xfrm>
          <a:prstGeom prst="rect">
            <a:avLst/>
          </a:prstGeom>
          <a:noFill/>
          <a:ln w="12700">
            <a:noFill/>
            <a:miter lim="800000"/>
            <a:headEnd/>
            <a:tailEnd/>
          </a:ln>
          <a:effectLst/>
        </p:spPr>
        <p:txBody>
          <a:bodyPr wrap="none" lIns="90488" tIns="44450" rIns="90488" bIns="44450">
            <a:spAutoFit/>
          </a:bodyPr>
          <a:lstStyle/>
          <a:p>
            <a:pPr algn="r" defTabSz="762000" rtl="0" eaLnBrk="0" hangingPunct="0">
              <a:defRPr/>
            </a:pPr>
            <a:r>
              <a:rPr lang="en-US" b="1">
                <a:solidFill>
                  <a:srgbClr val="33CCFF"/>
                </a:solidFill>
                <a:effectLst>
                  <a:outerShdw blurRad="38100" dist="38100" dir="2700000" algn="tl">
                    <a:srgbClr val="000000"/>
                  </a:outerShdw>
                </a:effectLst>
                <a:latin typeface="Tahoma" pitchFamily="34" charset="0"/>
              </a:rPr>
              <a:t>Idiopathic intracranial </a:t>
            </a:r>
          </a:p>
          <a:p>
            <a:pPr algn="r" defTabSz="762000" rtl="0" eaLnBrk="0" hangingPunct="0">
              <a:defRPr/>
            </a:pPr>
            <a:r>
              <a:rPr lang="en-US" b="1">
                <a:solidFill>
                  <a:srgbClr val="33CCFF"/>
                </a:solidFill>
                <a:effectLst>
                  <a:outerShdw blurRad="38100" dist="38100" dir="2700000" algn="tl">
                    <a:srgbClr val="000000"/>
                  </a:outerShdw>
                </a:effectLst>
                <a:latin typeface="Tahoma" pitchFamily="34" charset="0"/>
              </a:rPr>
              <a:t>hypertension</a:t>
            </a:r>
          </a:p>
        </p:txBody>
      </p:sp>
      <p:grpSp>
        <p:nvGrpSpPr>
          <p:cNvPr id="223269" name="Group 48"/>
          <p:cNvGrpSpPr>
            <a:grpSpLocks/>
          </p:cNvGrpSpPr>
          <p:nvPr/>
        </p:nvGrpSpPr>
        <p:grpSpPr bwMode="auto">
          <a:xfrm>
            <a:off x="7924800" y="6477000"/>
            <a:ext cx="1219200" cy="304800"/>
            <a:chOff x="4896" y="3984"/>
            <a:chExt cx="768" cy="192"/>
          </a:xfrm>
        </p:grpSpPr>
        <p:sp>
          <p:nvSpPr>
            <p:cNvPr id="223270" name="Freeform 49"/>
            <p:cNvSpPr>
              <a:spLocks/>
            </p:cNvSpPr>
            <p:nvPr/>
          </p:nvSpPr>
          <p:spPr bwMode="auto">
            <a:xfrm>
              <a:off x="4896" y="4003"/>
              <a:ext cx="162" cy="159"/>
            </a:xfrm>
            <a:custGeom>
              <a:avLst/>
              <a:gdLst>
                <a:gd name="T0" fmla="*/ 0 w 1088"/>
                <a:gd name="T1" fmla="*/ 0 h 1091"/>
                <a:gd name="T2" fmla="*/ 0 w 1088"/>
                <a:gd name="T3" fmla="*/ 0 h 1091"/>
                <a:gd name="T4" fmla="*/ 0 w 1088"/>
                <a:gd name="T5" fmla="*/ 0 h 1091"/>
                <a:gd name="T6" fmla="*/ 0 w 1088"/>
                <a:gd name="T7" fmla="*/ 0 h 1091"/>
                <a:gd name="T8" fmla="*/ 0 w 1088"/>
                <a:gd name="T9" fmla="*/ 0 h 1091"/>
                <a:gd name="T10" fmla="*/ 0 w 1088"/>
                <a:gd name="T11" fmla="*/ 0 h 1091"/>
                <a:gd name="T12" fmla="*/ 0 w 1088"/>
                <a:gd name="T13" fmla="*/ 0 h 1091"/>
                <a:gd name="T14" fmla="*/ 0 w 1088"/>
                <a:gd name="T15" fmla="*/ 0 h 1091"/>
                <a:gd name="T16" fmla="*/ 0 w 1088"/>
                <a:gd name="T17" fmla="*/ 0 h 1091"/>
                <a:gd name="T18" fmla="*/ 0 w 1088"/>
                <a:gd name="T19" fmla="*/ 0 h 1091"/>
                <a:gd name="T20" fmla="*/ 0 w 1088"/>
                <a:gd name="T21" fmla="*/ 0 h 1091"/>
                <a:gd name="T22" fmla="*/ 0 w 1088"/>
                <a:gd name="T23" fmla="*/ 0 h 1091"/>
                <a:gd name="T24" fmla="*/ 0 w 1088"/>
                <a:gd name="T25" fmla="*/ 0 h 1091"/>
                <a:gd name="T26" fmla="*/ 0 w 1088"/>
                <a:gd name="T27" fmla="*/ 0 h 1091"/>
                <a:gd name="T28" fmla="*/ 0 w 1088"/>
                <a:gd name="T29" fmla="*/ 0 h 1091"/>
                <a:gd name="T30" fmla="*/ 0 w 1088"/>
                <a:gd name="T31" fmla="*/ 0 h 1091"/>
                <a:gd name="T32" fmla="*/ 0 w 1088"/>
                <a:gd name="T33" fmla="*/ 0 h 1091"/>
                <a:gd name="T34" fmla="*/ 0 w 1088"/>
                <a:gd name="T35" fmla="*/ 0 h 1091"/>
                <a:gd name="T36" fmla="*/ 0 w 1088"/>
                <a:gd name="T37" fmla="*/ 0 h 1091"/>
                <a:gd name="T38" fmla="*/ 0 w 1088"/>
                <a:gd name="T39" fmla="*/ 0 h 1091"/>
                <a:gd name="T40" fmla="*/ 0 w 1088"/>
                <a:gd name="T41" fmla="*/ 0 h 1091"/>
                <a:gd name="T42" fmla="*/ 0 w 1088"/>
                <a:gd name="T43" fmla="*/ 0 h 1091"/>
                <a:gd name="T44" fmla="*/ 0 w 1088"/>
                <a:gd name="T45" fmla="*/ 0 h 1091"/>
                <a:gd name="T46" fmla="*/ 0 w 1088"/>
                <a:gd name="T47" fmla="*/ 0 h 1091"/>
                <a:gd name="T48" fmla="*/ 0 w 1088"/>
                <a:gd name="T49" fmla="*/ 0 h 1091"/>
                <a:gd name="T50" fmla="*/ 0 w 1088"/>
                <a:gd name="T51" fmla="*/ 0 h 1091"/>
                <a:gd name="T52" fmla="*/ 0 w 1088"/>
                <a:gd name="T53" fmla="*/ 0 h 1091"/>
                <a:gd name="T54" fmla="*/ 0 w 1088"/>
                <a:gd name="T55" fmla="*/ 0 h 1091"/>
                <a:gd name="T56" fmla="*/ 0 w 1088"/>
                <a:gd name="T57" fmla="*/ 0 h 1091"/>
                <a:gd name="T58" fmla="*/ 0 w 1088"/>
                <a:gd name="T59" fmla="*/ 0 h 1091"/>
                <a:gd name="T60" fmla="*/ 0 w 1088"/>
                <a:gd name="T61" fmla="*/ 0 h 1091"/>
                <a:gd name="T62" fmla="*/ 0 w 1088"/>
                <a:gd name="T63" fmla="*/ 0 h 109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88"/>
                <a:gd name="T97" fmla="*/ 0 h 1091"/>
                <a:gd name="T98" fmla="*/ 1088 w 1088"/>
                <a:gd name="T99" fmla="*/ 1091 h 109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88" h="1091">
                  <a:moveTo>
                    <a:pt x="546" y="0"/>
                  </a:moveTo>
                  <a:lnTo>
                    <a:pt x="600" y="3"/>
                  </a:lnTo>
                  <a:lnTo>
                    <a:pt x="654" y="10"/>
                  </a:lnTo>
                  <a:lnTo>
                    <a:pt x="705" y="25"/>
                  </a:lnTo>
                  <a:lnTo>
                    <a:pt x="755" y="43"/>
                  </a:lnTo>
                  <a:lnTo>
                    <a:pt x="802" y="65"/>
                  </a:lnTo>
                  <a:lnTo>
                    <a:pt x="849" y="94"/>
                  </a:lnTo>
                  <a:lnTo>
                    <a:pt x="889" y="126"/>
                  </a:lnTo>
                  <a:lnTo>
                    <a:pt x="929" y="159"/>
                  </a:lnTo>
                  <a:lnTo>
                    <a:pt x="965" y="198"/>
                  </a:lnTo>
                  <a:lnTo>
                    <a:pt x="997" y="242"/>
                  </a:lnTo>
                  <a:lnTo>
                    <a:pt x="1023" y="285"/>
                  </a:lnTo>
                  <a:lnTo>
                    <a:pt x="1044" y="332"/>
                  </a:lnTo>
                  <a:lnTo>
                    <a:pt x="1066" y="383"/>
                  </a:lnTo>
                  <a:lnTo>
                    <a:pt x="1077" y="437"/>
                  </a:lnTo>
                  <a:lnTo>
                    <a:pt x="1088" y="487"/>
                  </a:lnTo>
                  <a:lnTo>
                    <a:pt x="1088" y="545"/>
                  </a:lnTo>
                  <a:lnTo>
                    <a:pt x="1088" y="599"/>
                  </a:lnTo>
                  <a:lnTo>
                    <a:pt x="1077" y="654"/>
                  </a:lnTo>
                  <a:lnTo>
                    <a:pt x="1066" y="708"/>
                  </a:lnTo>
                  <a:lnTo>
                    <a:pt x="1044" y="755"/>
                  </a:lnTo>
                  <a:lnTo>
                    <a:pt x="1023" y="805"/>
                  </a:lnTo>
                  <a:lnTo>
                    <a:pt x="997" y="849"/>
                  </a:lnTo>
                  <a:lnTo>
                    <a:pt x="965" y="892"/>
                  </a:lnTo>
                  <a:lnTo>
                    <a:pt x="929" y="928"/>
                  </a:lnTo>
                  <a:lnTo>
                    <a:pt x="889" y="964"/>
                  </a:lnTo>
                  <a:lnTo>
                    <a:pt x="849" y="997"/>
                  </a:lnTo>
                  <a:lnTo>
                    <a:pt x="802" y="1022"/>
                  </a:lnTo>
                  <a:lnTo>
                    <a:pt x="755" y="1047"/>
                  </a:lnTo>
                  <a:lnTo>
                    <a:pt x="705" y="1065"/>
                  </a:lnTo>
                  <a:lnTo>
                    <a:pt x="654" y="1076"/>
                  </a:lnTo>
                  <a:lnTo>
                    <a:pt x="600" y="1087"/>
                  </a:lnTo>
                  <a:lnTo>
                    <a:pt x="546" y="1091"/>
                  </a:lnTo>
                  <a:lnTo>
                    <a:pt x="488" y="1087"/>
                  </a:lnTo>
                  <a:lnTo>
                    <a:pt x="434" y="1076"/>
                  </a:lnTo>
                  <a:lnTo>
                    <a:pt x="383" y="1065"/>
                  </a:lnTo>
                  <a:lnTo>
                    <a:pt x="332" y="1047"/>
                  </a:lnTo>
                  <a:lnTo>
                    <a:pt x="286" y="1022"/>
                  </a:lnTo>
                  <a:lnTo>
                    <a:pt x="239" y="997"/>
                  </a:lnTo>
                  <a:lnTo>
                    <a:pt x="199" y="964"/>
                  </a:lnTo>
                  <a:lnTo>
                    <a:pt x="159" y="928"/>
                  </a:lnTo>
                  <a:lnTo>
                    <a:pt x="123" y="892"/>
                  </a:lnTo>
                  <a:lnTo>
                    <a:pt x="94" y="849"/>
                  </a:lnTo>
                  <a:lnTo>
                    <a:pt x="65" y="805"/>
                  </a:lnTo>
                  <a:lnTo>
                    <a:pt x="43" y="755"/>
                  </a:lnTo>
                  <a:lnTo>
                    <a:pt x="25" y="708"/>
                  </a:lnTo>
                  <a:lnTo>
                    <a:pt x="11" y="654"/>
                  </a:lnTo>
                  <a:lnTo>
                    <a:pt x="4" y="599"/>
                  </a:lnTo>
                  <a:lnTo>
                    <a:pt x="0" y="545"/>
                  </a:lnTo>
                  <a:lnTo>
                    <a:pt x="4" y="487"/>
                  </a:lnTo>
                  <a:lnTo>
                    <a:pt x="11" y="437"/>
                  </a:lnTo>
                  <a:lnTo>
                    <a:pt x="25" y="383"/>
                  </a:lnTo>
                  <a:lnTo>
                    <a:pt x="43" y="332"/>
                  </a:lnTo>
                  <a:lnTo>
                    <a:pt x="65" y="285"/>
                  </a:lnTo>
                  <a:lnTo>
                    <a:pt x="94" y="242"/>
                  </a:lnTo>
                  <a:lnTo>
                    <a:pt x="123" y="198"/>
                  </a:lnTo>
                  <a:lnTo>
                    <a:pt x="159" y="159"/>
                  </a:lnTo>
                  <a:lnTo>
                    <a:pt x="199" y="126"/>
                  </a:lnTo>
                  <a:lnTo>
                    <a:pt x="239" y="94"/>
                  </a:lnTo>
                  <a:lnTo>
                    <a:pt x="286" y="65"/>
                  </a:lnTo>
                  <a:lnTo>
                    <a:pt x="332" y="43"/>
                  </a:lnTo>
                  <a:lnTo>
                    <a:pt x="383" y="25"/>
                  </a:lnTo>
                  <a:lnTo>
                    <a:pt x="434" y="10"/>
                  </a:lnTo>
                  <a:lnTo>
                    <a:pt x="488" y="3"/>
                  </a:lnTo>
                  <a:lnTo>
                    <a:pt x="546" y="0"/>
                  </a:lnTo>
                  <a:close/>
                </a:path>
              </a:pathLst>
            </a:custGeom>
            <a:gradFill rotWithShape="1">
              <a:gsLst>
                <a:gs pos="0">
                  <a:srgbClr val="185E18"/>
                </a:gs>
                <a:gs pos="50000">
                  <a:srgbClr val="33CC33"/>
                </a:gs>
                <a:gs pos="100000">
                  <a:srgbClr val="185E18"/>
                </a:gs>
              </a:gsLst>
              <a:lin ang="2700000" scaled="1"/>
            </a:gradFill>
            <a:ln w="9525">
              <a:noFill/>
              <a:round/>
              <a:headEnd/>
              <a:tailEnd/>
            </a:ln>
          </p:spPr>
          <p:txBody>
            <a:bodyPr/>
            <a:lstStyle/>
            <a:p>
              <a:endParaRPr lang="en-US"/>
            </a:p>
          </p:txBody>
        </p:sp>
        <p:sp>
          <p:nvSpPr>
            <p:cNvPr id="113714" name="Rectangle 50"/>
            <p:cNvSpPr>
              <a:spLocks noChangeArrowheads="1"/>
            </p:cNvSpPr>
            <p:nvPr/>
          </p:nvSpPr>
          <p:spPr bwMode="auto">
            <a:xfrm>
              <a:off x="5184" y="4001"/>
              <a:ext cx="161" cy="159"/>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2700000" scaled="1"/>
            </a:gradFill>
            <a:ln w="6350">
              <a:noFill/>
              <a:miter lim="800000"/>
              <a:headEnd/>
              <a:tailEnd/>
            </a:ln>
          </p:spPr>
          <p:txBody>
            <a:bodyPr/>
            <a:lstStyle/>
            <a:p>
              <a:pPr rtl="0">
                <a:defRPr/>
              </a:pPr>
              <a:endParaRPr lang="en-US" sz="2400"/>
            </a:p>
          </p:txBody>
        </p:sp>
        <p:sp>
          <p:nvSpPr>
            <p:cNvPr id="223272" name="Freeform 51"/>
            <p:cNvSpPr>
              <a:spLocks/>
            </p:cNvSpPr>
            <p:nvPr/>
          </p:nvSpPr>
          <p:spPr bwMode="auto">
            <a:xfrm>
              <a:off x="5467" y="3984"/>
              <a:ext cx="197" cy="192"/>
            </a:xfrm>
            <a:custGeom>
              <a:avLst/>
              <a:gdLst>
                <a:gd name="T0" fmla="*/ 0 w 1319"/>
                <a:gd name="T1" fmla="*/ 0 h 1319"/>
                <a:gd name="T2" fmla="*/ 0 w 1319"/>
                <a:gd name="T3" fmla="*/ 0 h 1319"/>
                <a:gd name="T4" fmla="*/ 0 w 1319"/>
                <a:gd name="T5" fmla="*/ 0 h 1319"/>
                <a:gd name="T6" fmla="*/ 0 w 1319"/>
                <a:gd name="T7" fmla="*/ 0 h 1319"/>
                <a:gd name="T8" fmla="*/ 0 w 1319"/>
                <a:gd name="T9" fmla="*/ 0 h 1319"/>
                <a:gd name="T10" fmla="*/ 0 60000 65536"/>
                <a:gd name="T11" fmla="*/ 0 60000 65536"/>
                <a:gd name="T12" fmla="*/ 0 60000 65536"/>
                <a:gd name="T13" fmla="*/ 0 60000 65536"/>
                <a:gd name="T14" fmla="*/ 0 60000 65536"/>
                <a:gd name="T15" fmla="*/ 0 w 1319"/>
                <a:gd name="T16" fmla="*/ 0 h 1319"/>
                <a:gd name="T17" fmla="*/ 1319 w 1319"/>
                <a:gd name="T18" fmla="*/ 1319 h 1319"/>
              </a:gdLst>
              <a:ahLst/>
              <a:cxnLst>
                <a:cxn ang="T10">
                  <a:pos x="T0" y="T1"/>
                </a:cxn>
                <a:cxn ang="T11">
                  <a:pos x="T2" y="T3"/>
                </a:cxn>
                <a:cxn ang="T12">
                  <a:pos x="T4" y="T5"/>
                </a:cxn>
                <a:cxn ang="T13">
                  <a:pos x="T6" y="T7"/>
                </a:cxn>
                <a:cxn ang="T14">
                  <a:pos x="T8" y="T9"/>
                </a:cxn>
              </a:cxnLst>
              <a:rect l="T15" t="T16" r="T17" b="T18"/>
              <a:pathLst>
                <a:path w="1319" h="1319">
                  <a:moveTo>
                    <a:pt x="0" y="654"/>
                  </a:moveTo>
                  <a:lnTo>
                    <a:pt x="654" y="0"/>
                  </a:lnTo>
                  <a:lnTo>
                    <a:pt x="1319" y="665"/>
                  </a:lnTo>
                  <a:lnTo>
                    <a:pt x="665" y="1319"/>
                  </a:lnTo>
                  <a:lnTo>
                    <a:pt x="0" y="654"/>
                  </a:lnTo>
                  <a:close/>
                </a:path>
              </a:pathLst>
            </a:custGeom>
            <a:gradFill rotWithShape="1">
              <a:gsLst>
                <a:gs pos="0">
                  <a:srgbClr val="FF99FF"/>
                </a:gs>
                <a:gs pos="100000">
                  <a:srgbClr val="764776"/>
                </a:gs>
              </a:gsLst>
              <a:path path="rect">
                <a:fillToRect l="50000" t="50000" r="50000" b="50000"/>
              </a:path>
            </a:gradFill>
            <a:ln w="9525">
              <a:noFill/>
              <a:round/>
              <a:headEnd/>
              <a:tailEnd/>
            </a:ln>
          </p:spPr>
          <p:txBody>
            <a:bodyPr/>
            <a:lstStyle/>
            <a:p>
              <a:endParaRPr lang="en-US"/>
            </a:p>
          </p:txBody>
        </p:sp>
        <p:sp>
          <p:nvSpPr>
            <p:cNvPr id="223273" name="Line 52"/>
            <p:cNvSpPr>
              <a:spLocks noChangeShapeType="1"/>
            </p:cNvSpPr>
            <p:nvPr/>
          </p:nvSpPr>
          <p:spPr bwMode="auto">
            <a:xfrm>
              <a:off x="5070" y="4080"/>
              <a:ext cx="96" cy="0"/>
            </a:xfrm>
            <a:prstGeom prst="line">
              <a:avLst/>
            </a:prstGeom>
            <a:noFill/>
            <a:ln w="9525">
              <a:solidFill>
                <a:schemeClr val="tx1"/>
              </a:solidFill>
              <a:round/>
              <a:headEnd/>
              <a:tailEnd type="triangle" w="med" len="med"/>
            </a:ln>
          </p:spPr>
          <p:txBody>
            <a:bodyPr/>
            <a:lstStyle/>
            <a:p>
              <a:endParaRPr lang="en-US"/>
            </a:p>
          </p:txBody>
        </p:sp>
        <p:sp>
          <p:nvSpPr>
            <p:cNvPr id="223274" name="Line 53"/>
            <p:cNvSpPr>
              <a:spLocks noChangeShapeType="1"/>
            </p:cNvSpPr>
            <p:nvPr/>
          </p:nvSpPr>
          <p:spPr bwMode="auto">
            <a:xfrm>
              <a:off x="5355" y="4080"/>
              <a:ext cx="96" cy="0"/>
            </a:xfrm>
            <a:prstGeom prst="line">
              <a:avLst/>
            </a:prstGeom>
            <a:noFill/>
            <a:ln w="9525">
              <a:solidFill>
                <a:schemeClr val="tx1"/>
              </a:solidFill>
              <a:round/>
              <a:headEnd/>
              <a:tailEnd type="triangle" w="med" len="med"/>
            </a:ln>
          </p:spPr>
          <p:txBody>
            <a:bodyPr/>
            <a:lstStyle/>
            <a:p>
              <a:endParaRPr lang="en-US"/>
            </a:p>
          </p:txBody>
        </p:sp>
      </p:grpSp>
      <p:sp>
        <p:nvSpPr>
          <p:cNvPr id="223275" name="Rectangle 54"/>
          <p:cNvSpPr>
            <a:spLocks noChangeArrowheads="1"/>
          </p:cNvSpPr>
          <p:nvPr/>
        </p:nvSpPr>
        <p:spPr bwMode="auto">
          <a:xfrm>
            <a:off x="7886700" y="6467475"/>
            <a:ext cx="342900" cy="328613"/>
          </a:xfrm>
          <a:prstGeom prst="rect">
            <a:avLst/>
          </a:prstGeom>
          <a:noFill/>
          <a:ln w="12700">
            <a:solidFill>
              <a:schemeClr val="tx2"/>
            </a:solidFill>
            <a:miter lim="800000"/>
            <a:headEnd/>
            <a:tailEnd/>
          </a:ln>
        </p:spPr>
        <p:txBody>
          <a:bodyPr wrap="none" anchor="ctr"/>
          <a:lstStyle/>
          <a:p>
            <a:pPr rtl="0"/>
            <a:endParaRPr lang="ru-RU" sz="2400"/>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Rectangle 3"/>
          <p:cNvSpPr>
            <a:spLocks noGrp="1" noChangeArrowheads="1"/>
          </p:cNvSpPr>
          <p:nvPr>
            <p:ph type="body" idx="1"/>
          </p:nvPr>
        </p:nvSpPr>
        <p:spPr/>
        <p:txBody>
          <a:bodyPr/>
          <a:lstStyle/>
          <a:p>
            <a:pPr>
              <a:lnSpc>
                <a:spcPct val="90000"/>
              </a:lnSpc>
              <a:buClr>
                <a:srgbClr val="FF7C80"/>
              </a:buClr>
              <a:buFont typeface="Wingdings" pitchFamily="2" charset="2"/>
              <a:buChar char="ü"/>
            </a:pPr>
            <a:r>
              <a:rPr lang="fa-IR" sz="2800" b="1">
                <a:cs typeface="2  Badr" pitchFamily="2" charset="-78"/>
              </a:rPr>
              <a:t>چاقی عامل مهمی برای ابتلا به بیماریهای زیر میباشد:</a:t>
            </a:r>
          </a:p>
          <a:p>
            <a:pPr>
              <a:lnSpc>
                <a:spcPct val="90000"/>
              </a:lnSpc>
              <a:buClr>
                <a:srgbClr val="FF7C80"/>
              </a:buClr>
              <a:buFont typeface="Wingdings" pitchFamily="2" charset="2"/>
              <a:buChar char="ü"/>
            </a:pPr>
            <a:r>
              <a:rPr lang="fa-IR" sz="2800" b="1">
                <a:cs typeface="2  Badr" pitchFamily="2" charset="-78"/>
              </a:rPr>
              <a:t>بیماریهای قلبی</a:t>
            </a:r>
          </a:p>
          <a:p>
            <a:pPr>
              <a:lnSpc>
                <a:spcPct val="90000"/>
              </a:lnSpc>
              <a:buClr>
                <a:srgbClr val="FF7C80"/>
              </a:buClr>
              <a:buFont typeface="Wingdings" pitchFamily="2" charset="2"/>
              <a:buChar char="ü"/>
            </a:pPr>
            <a:r>
              <a:rPr lang="fa-IR" sz="2800" b="1">
                <a:cs typeface="2  Badr" pitchFamily="2" charset="-78"/>
              </a:rPr>
              <a:t>افزایش فشار خون</a:t>
            </a:r>
          </a:p>
          <a:p>
            <a:pPr>
              <a:lnSpc>
                <a:spcPct val="90000"/>
              </a:lnSpc>
              <a:buClr>
                <a:srgbClr val="FF7C80"/>
              </a:buClr>
              <a:buFont typeface="Wingdings" pitchFamily="2" charset="2"/>
              <a:buChar char="ü"/>
            </a:pPr>
            <a:r>
              <a:rPr lang="fa-IR" sz="2800" b="1">
                <a:cs typeface="2  Badr" pitchFamily="2" charset="-78"/>
              </a:rPr>
              <a:t>افزایش قند خون یا دیابت</a:t>
            </a:r>
          </a:p>
          <a:p>
            <a:pPr>
              <a:lnSpc>
                <a:spcPct val="90000"/>
              </a:lnSpc>
              <a:buClr>
                <a:srgbClr val="FF7C80"/>
              </a:buClr>
              <a:buFont typeface="Wingdings" pitchFamily="2" charset="2"/>
              <a:buChar char="ü"/>
            </a:pPr>
            <a:r>
              <a:rPr lang="fa-IR" sz="2800" b="1">
                <a:cs typeface="2  Badr" pitchFamily="2" charset="-78"/>
              </a:rPr>
              <a:t>درگیری عروق مغزی بصورت سکته مغزی</a:t>
            </a:r>
          </a:p>
          <a:p>
            <a:pPr>
              <a:lnSpc>
                <a:spcPct val="90000"/>
              </a:lnSpc>
              <a:buClr>
                <a:srgbClr val="FF7C80"/>
              </a:buClr>
              <a:buFont typeface="Wingdings" pitchFamily="2" charset="2"/>
              <a:buChar char="ü"/>
            </a:pPr>
            <a:r>
              <a:rPr lang="fa-IR" sz="2800" b="1">
                <a:cs typeface="2  Badr" pitchFamily="2" charset="-78"/>
              </a:rPr>
              <a:t>درگیری کیسه صفرا، </a:t>
            </a:r>
            <a:r>
              <a:rPr lang="ar-SA" sz="2800">
                <a:cs typeface="2  Zar" pitchFamily="2" charset="-78"/>
              </a:rPr>
              <a:t>سنگ كيسه صفرا و عوارض آن</a:t>
            </a:r>
            <a:r>
              <a:rPr lang="fa-IR" sz="2800">
                <a:cs typeface="2  Zar" pitchFamily="2" charset="-78"/>
              </a:rPr>
              <a:t>*6 برابر</a:t>
            </a:r>
            <a:endParaRPr lang="fa-IR" sz="2800" b="1">
              <a:cs typeface="2  Badr" pitchFamily="2" charset="-78"/>
            </a:endParaRPr>
          </a:p>
          <a:p>
            <a:pPr>
              <a:lnSpc>
                <a:spcPct val="90000"/>
              </a:lnSpc>
              <a:buClr>
                <a:srgbClr val="FF7C80"/>
              </a:buClr>
              <a:buFont typeface="Wingdings" pitchFamily="2" charset="2"/>
              <a:buChar char="ü"/>
            </a:pPr>
            <a:r>
              <a:rPr lang="fa-IR" sz="2800" b="1">
                <a:cs typeface="2  Badr" pitchFamily="2" charset="-78"/>
              </a:rPr>
              <a:t>سرطانها</a:t>
            </a:r>
            <a:r>
              <a:rPr lang="fa-IR" sz="2800">
                <a:cs typeface="2  Zar" pitchFamily="2" charset="-78"/>
              </a:rPr>
              <a:t>(سرطان سينه بعد از يائسگي، سرطان رحم، كولون و رکتوم،تخمدان،کبد،مری،پانکراس،پروستات،مجاری صفراوی)</a:t>
            </a:r>
            <a:endParaRPr lang="fa-IR" sz="2800" b="1">
              <a:cs typeface="2  Badr" pitchFamily="2" charset="-78"/>
            </a:endParaRPr>
          </a:p>
          <a:p>
            <a:pPr>
              <a:lnSpc>
                <a:spcPct val="90000"/>
              </a:lnSpc>
              <a:buClr>
                <a:srgbClr val="FF7C80"/>
              </a:buClr>
              <a:buFont typeface="Wingdings" pitchFamily="2" charset="2"/>
              <a:buChar char="ü"/>
            </a:pPr>
            <a:r>
              <a:rPr lang="fa-IR" sz="2800" b="1">
                <a:cs typeface="2  Badr" pitchFamily="2" charset="-78"/>
              </a:rPr>
              <a:t>کاهش ایمنی و مقاومت در برابر باکتریها و عوامل عفونی</a:t>
            </a:r>
            <a:endParaRPr lang="en-US" sz="2800" b="1">
              <a:cs typeface="2  Badr" pitchFamily="2" charset="-78"/>
            </a:endParaRPr>
          </a:p>
        </p:txBody>
      </p:sp>
      <p:sp>
        <p:nvSpPr>
          <p:cNvPr id="125956" name="WordArt 4"/>
          <p:cNvSpPr>
            <a:spLocks noChangeArrowheads="1" noChangeShapeType="1" noTextEdit="1"/>
          </p:cNvSpPr>
          <p:nvPr/>
        </p:nvSpPr>
        <p:spPr bwMode="auto">
          <a:xfrm>
            <a:off x="2781300" y="219075"/>
            <a:ext cx="3581400" cy="977900"/>
          </a:xfrm>
          <a:prstGeom prst="rect">
            <a:avLst/>
          </a:prstGeom>
        </p:spPr>
        <p:txBody>
          <a:bodyPr wrap="none" fromWordArt="1">
            <a:prstTxWarp prst="textWave1">
              <a:avLst>
                <a:gd name="adj1" fmla="val 13005"/>
                <a:gd name="adj2" fmla="val 0"/>
              </a:avLst>
            </a:prstTxWarp>
          </a:bodyPr>
          <a:lstStyle/>
          <a:p>
            <a:pPr algn="ctr"/>
            <a:r>
              <a:rPr lang="fa-IR" sz="3200" kern="10">
                <a:ln w="9525">
                  <a:noFill/>
                  <a:round/>
                  <a:headEnd/>
                  <a:tailEnd/>
                </a:ln>
                <a:solidFill>
                  <a:srgbClr val="993300"/>
                </a:solidFill>
                <a:effectLst>
                  <a:outerShdw dist="53882" dir="2700000" algn="ctr" rotWithShape="0">
                    <a:srgbClr val="C0C0C0">
                      <a:alpha val="80000"/>
                    </a:srgbClr>
                  </a:outerShdw>
                </a:effectLst>
                <a:latin typeface="2  Titr"/>
              </a:rPr>
              <a:t>ارتباط چاقی با بیماری ها</a:t>
            </a:r>
            <a:endParaRPr lang="en-US" sz="3200" kern="10">
              <a:ln w="9525">
                <a:noFill/>
                <a:round/>
                <a:headEnd/>
                <a:tailEnd/>
              </a:ln>
              <a:solidFill>
                <a:srgbClr val="993300"/>
              </a:solidFill>
              <a:effectLst>
                <a:outerShdw dist="53882" dir="2700000" algn="ctr" rotWithShape="0">
                  <a:srgbClr val="C0C0C0">
                    <a:alpha val="80000"/>
                  </a:srgbClr>
                </a:outerShdw>
              </a:effectLst>
              <a:latin typeface="2  Titr"/>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body" idx="1"/>
          </p:nvPr>
        </p:nvSpPr>
        <p:spPr>
          <a:xfrm>
            <a:off x="457200" y="188913"/>
            <a:ext cx="8229600" cy="6264275"/>
          </a:xfrm>
        </p:spPr>
        <p:txBody>
          <a:bodyPr/>
          <a:lstStyle/>
          <a:p>
            <a:pPr>
              <a:lnSpc>
                <a:spcPct val="120000"/>
              </a:lnSpc>
              <a:buClr>
                <a:srgbClr val="993366"/>
              </a:buClr>
              <a:buFont typeface="Wingdings" pitchFamily="2" charset="2"/>
              <a:buChar char="ü"/>
            </a:pPr>
            <a:r>
              <a:rPr lang="fa-IR" sz="2800">
                <a:cs typeface="2  Zar" pitchFamily="2" charset="-78"/>
              </a:rPr>
              <a:t> مشكلات تنفسي و خرخر( </a:t>
            </a:r>
            <a:r>
              <a:rPr lang="ar-SA" sz="2800">
                <a:cs typeface="2  Zar" pitchFamily="2" charset="-78"/>
              </a:rPr>
              <a:t>آپنه خواب</a:t>
            </a:r>
            <a:r>
              <a:rPr lang="fa-IR" sz="2800">
                <a:cs typeface="2  Zar" pitchFamily="2" charset="-78"/>
              </a:rPr>
              <a:t>) : تا </a:t>
            </a:r>
            <a:r>
              <a:rPr lang="fa-IR" sz="2800">
                <a:solidFill>
                  <a:srgbClr val="FF7C80"/>
                </a:solidFill>
                <a:cs typeface="2  Zar" pitchFamily="2" charset="-78"/>
              </a:rPr>
              <a:t>3 برابر</a:t>
            </a:r>
          </a:p>
          <a:p>
            <a:pPr>
              <a:lnSpc>
                <a:spcPct val="120000"/>
              </a:lnSpc>
              <a:buClr>
                <a:srgbClr val="993366"/>
              </a:buClr>
              <a:buFont typeface="Wingdings" pitchFamily="2" charset="2"/>
              <a:buChar char="ü"/>
            </a:pPr>
            <a:r>
              <a:rPr lang="fa-IR" sz="2800">
                <a:cs typeface="2  Zar" pitchFamily="2" charset="-78"/>
              </a:rPr>
              <a:t>بيماري مفاصل، افزايش اسيد اوريك و نقرس: </a:t>
            </a:r>
            <a:r>
              <a:rPr lang="fa-IR" sz="2800">
                <a:solidFill>
                  <a:srgbClr val="FF7C80"/>
                </a:solidFill>
                <a:cs typeface="2  Zar" pitchFamily="2" charset="-78"/>
              </a:rPr>
              <a:t>2 تا 3 برابر</a:t>
            </a:r>
          </a:p>
          <a:p>
            <a:pPr>
              <a:lnSpc>
                <a:spcPct val="120000"/>
              </a:lnSpc>
              <a:buClr>
                <a:srgbClr val="993366"/>
              </a:buClr>
              <a:buFont typeface="Wingdings" pitchFamily="2" charset="2"/>
              <a:buChar char="ü"/>
            </a:pPr>
            <a:r>
              <a:rPr lang="fa-IR" sz="2800">
                <a:cs typeface="2  Zar" pitchFamily="2" charset="-78"/>
              </a:rPr>
              <a:t>اختلالات مرتبط با هورمونهاي جنسي، سندرم تخمدان پلي كيستيك، ناباروري </a:t>
            </a:r>
          </a:p>
          <a:p>
            <a:pPr>
              <a:lnSpc>
                <a:spcPct val="120000"/>
              </a:lnSpc>
              <a:buClr>
                <a:srgbClr val="993366"/>
              </a:buClr>
              <a:buFont typeface="Wingdings" pitchFamily="2" charset="2"/>
              <a:buChar char="ü"/>
            </a:pPr>
            <a:r>
              <a:rPr lang="fa-IR" sz="2800">
                <a:cs typeface="2  Zar" pitchFamily="2" charset="-78"/>
              </a:rPr>
              <a:t>درد پشت كمر،</a:t>
            </a:r>
          </a:p>
          <a:p>
            <a:pPr>
              <a:lnSpc>
                <a:spcPct val="120000"/>
              </a:lnSpc>
              <a:buClr>
                <a:srgbClr val="993366"/>
              </a:buClr>
              <a:buFont typeface="Wingdings" pitchFamily="2" charset="2"/>
              <a:buChar char="ü"/>
            </a:pPr>
            <a:r>
              <a:rPr lang="fa-IR" sz="2800">
                <a:cs typeface="2  Zar" pitchFamily="2" charset="-78"/>
              </a:rPr>
              <a:t>خطر بيهوشي،</a:t>
            </a:r>
          </a:p>
          <a:p>
            <a:pPr>
              <a:lnSpc>
                <a:spcPct val="120000"/>
              </a:lnSpc>
              <a:buClr>
                <a:srgbClr val="993366"/>
              </a:buClr>
              <a:buFont typeface="Wingdings" pitchFamily="2" charset="2"/>
              <a:buChar char="ü"/>
            </a:pPr>
            <a:r>
              <a:rPr lang="fa-IR" sz="2800">
                <a:cs typeface="2  Zar" pitchFamily="2" charset="-78"/>
              </a:rPr>
              <a:t> نقصهاي جنيني ناشي از چاقي مادر: </a:t>
            </a:r>
            <a:r>
              <a:rPr lang="fa-IR" sz="2800">
                <a:solidFill>
                  <a:srgbClr val="FF7C80"/>
                </a:solidFill>
                <a:cs typeface="2  Zar" pitchFamily="2" charset="-78"/>
              </a:rPr>
              <a:t>1 تا 2 برابر</a:t>
            </a:r>
          </a:p>
          <a:p>
            <a:pPr>
              <a:lnSpc>
                <a:spcPct val="120000"/>
              </a:lnSpc>
              <a:buClr>
                <a:srgbClr val="993366"/>
              </a:buClr>
              <a:buFont typeface="Wingdings" pitchFamily="2" charset="2"/>
              <a:buChar char="ü"/>
            </a:pPr>
            <a:r>
              <a:rPr lang="ar-SA" sz="2800">
                <a:cs typeface="2  Zar" pitchFamily="2" charset="-78"/>
              </a:rPr>
              <a:t>مرگ و مير </a:t>
            </a:r>
            <a:endParaRPr lang="fa-IR" sz="2800">
              <a:cs typeface="2  Zar" pitchFamily="2" charset="-78"/>
            </a:endParaRPr>
          </a:p>
          <a:p>
            <a:pPr>
              <a:lnSpc>
                <a:spcPct val="120000"/>
              </a:lnSpc>
              <a:buClr>
                <a:srgbClr val="993366"/>
              </a:buClr>
              <a:buFont typeface="Wingdings" pitchFamily="2" charset="2"/>
              <a:buChar char="ü"/>
            </a:pPr>
            <a:r>
              <a:rPr lang="ar-SA" sz="2800">
                <a:cs typeface="2  Zar" pitchFamily="2" charset="-78"/>
              </a:rPr>
              <a:t> استئوآرتر</a:t>
            </a:r>
            <a:r>
              <a:rPr lang="fa-IR" sz="2800">
                <a:cs typeface="2  Zar" pitchFamily="2" charset="-78"/>
              </a:rPr>
              <a:t>يت</a:t>
            </a:r>
          </a:p>
          <a:p>
            <a:pPr>
              <a:lnSpc>
                <a:spcPct val="120000"/>
              </a:lnSpc>
              <a:buClr>
                <a:srgbClr val="993366"/>
              </a:buClr>
              <a:buFont typeface="Wingdings" pitchFamily="2" charset="2"/>
              <a:buChar char="ü"/>
            </a:pPr>
            <a:r>
              <a:rPr lang="ar-SA" sz="2800">
                <a:cs typeface="2  Zar" pitchFamily="2" charset="-78"/>
              </a:rPr>
              <a:t> بي</a:t>
            </a:r>
            <a:r>
              <a:rPr lang="ar-SA" sz="2800">
                <a:cs typeface="Mitra" pitchFamily="2" charset="-78"/>
              </a:rPr>
              <a:t>‌</a:t>
            </a:r>
            <a:r>
              <a:rPr lang="ar-SA" sz="2800">
                <a:cs typeface="2  Zar" pitchFamily="2" charset="-78"/>
              </a:rPr>
              <a:t>اختياري ادراري- استرسي.</a:t>
            </a:r>
            <a:endParaRPr lang="en-US" sz="2800">
              <a:cs typeface="2  Zar" pitchFamily="2" charset="-78"/>
            </a:endParaRPr>
          </a:p>
          <a:p>
            <a:pPr algn="just">
              <a:lnSpc>
                <a:spcPct val="120000"/>
              </a:lnSpc>
            </a:pPr>
            <a:endParaRPr lang="en-US" sz="2800">
              <a:solidFill>
                <a:srgbClr val="FF7C80"/>
              </a:solidFill>
              <a:cs typeface="2  Zar" pitchFamily="2" charset="-78"/>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1" name="Rectangle 3"/>
          <p:cNvSpPr>
            <a:spLocks noGrp="1" noChangeArrowheads="1"/>
          </p:cNvSpPr>
          <p:nvPr>
            <p:ph type="body" idx="1"/>
          </p:nvPr>
        </p:nvSpPr>
        <p:spPr>
          <a:xfrm>
            <a:off x="457200" y="1268413"/>
            <a:ext cx="8229600" cy="4857750"/>
          </a:xfrm>
        </p:spPr>
        <p:txBody>
          <a:bodyPr/>
          <a:lstStyle/>
          <a:p>
            <a:r>
              <a:rPr lang="fa-IR" b="1">
                <a:cs typeface="B Zar" pitchFamily="2" charset="-78"/>
              </a:rPr>
              <a:t>بلوغ زودرس </a:t>
            </a:r>
          </a:p>
          <a:p>
            <a:r>
              <a:rPr lang="fa-IR" b="1">
                <a:cs typeface="B Zar" pitchFamily="2" charset="-78"/>
              </a:rPr>
              <a:t>افزايش ريسك عفونت پذيري</a:t>
            </a:r>
          </a:p>
          <a:p>
            <a:r>
              <a:rPr lang="fa-IR" b="1">
                <a:cs typeface="B Zar" pitchFamily="2" charset="-78"/>
              </a:rPr>
              <a:t>هيپرليپدمي  </a:t>
            </a:r>
          </a:p>
          <a:p>
            <a:r>
              <a:rPr lang="fa-IR" b="1">
                <a:cs typeface="B Zar" pitchFamily="2" charset="-78"/>
              </a:rPr>
              <a:t>دررفتگي مفصل </a:t>
            </a:r>
          </a:p>
          <a:p>
            <a:r>
              <a:rPr lang="fa-IR" b="1">
                <a:cs typeface="B Zar" pitchFamily="2" charset="-78"/>
              </a:rPr>
              <a:t>افسردگي  </a:t>
            </a:r>
          </a:p>
          <a:p>
            <a:endParaRPr lang="en-US" b="1">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96611">
                                            <p:txEl>
                                              <p:pRg st="0" end="0"/>
                                            </p:txEl>
                                          </p:spTgt>
                                        </p:tgtEl>
                                        <p:attrNameLst>
                                          <p:attrName>style.visibility</p:attrName>
                                        </p:attrNameLst>
                                      </p:cBhvr>
                                      <p:to>
                                        <p:strVal val="visible"/>
                                      </p:to>
                                    </p:set>
                                    <p:anim to="" calcmode="lin" valueType="num">
                                      <p:cBhvr>
                                        <p:cTn id="7" dur="1" fill="hold"/>
                                        <p:tgtEl>
                                          <p:spTgt spid="196611">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96611">
                                            <p:txEl>
                                              <p:pRg st="1" end="1"/>
                                            </p:txEl>
                                          </p:spTgt>
                                        </p:tgtEl>
                                        <p:attrNameLst>
                                          <p:attrName>style.visibility</p:attrName>
                                        </p:attrNameLst>
                                      </p:cBhvr>
                                      <p:to>
                                        <p:strVal val="visible"/>
                                      </p:to>
                                    </p:set>
                                    <p:anim to="" calcmode="lin" valueType="num">
                                      <p:cBhvr>
                                        <p:cTn id="12" dur="1" fill="hold"/>
                                        <p:tgtEl>
                                          <p:spTgt spid="196611">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96611">
                                            <p:txEl>
                                              <p:pRg st="2" end="2"/>
                                            </p:txEl>
                                          </p:spTgt>
                                        </p:tgtEl>
                                        <p:attrNameLst>
                                          <p:attrName>style.visibility</p:attrName>
                                        </p:attrNameLst>
                                      </p:cBhvr>
                                      <p:to>
                                        <p:strVal val="visible"/>
                                      </p:to>
                                    </p:set>
                                    <p:anim to="" calcmode="lin" valueType="num">
                                      <p:cBhvr>
                                        <p:cTn id="17" dur="1" fill="hold"/>
                                        <p:tgtEl>
                                          <p:spTgt spid="196611">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96611">
                                            <p:txEl>
                                              <p:pRg st="3" end="3"/>
                                            </p:txEl>
                                          </p:spTgt>
                                        </p:tgtEl>
                                        <p:attrNameLst>
                                          <p:attrName>style.visibility</p:attrName>
                                        </p:attrNameLst>
                                      </p:cBhvr>
                                      <p:to>
                                        <p:strVal val="visible"/>
                                      </p:to>
                                    </p:set>
                                    <p:anim to="" calcmode="lin" valueType="num">
                                      <p:cBhvr>
                                        <p:cTn id="22" dur="1" fill="hold"/>
                                        <p:tgtEl>
                                          <p:spTgt spid="196611">
                                            <p:txEl>
                                              <p:pRg st="3" end="3"/>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96611">
                                            <p:txEl>
                                              <p:pRg st="4" end="4"/>
                                            </p:txEl>
                                          </p:spTgt>
                                        </p:tgtEl>
                                        <p:attrNameLst>
                                          <p:attrName>style.visibility</p:attrName>
                                        </p:attrNameLst>
                                      </p:cBhvr>
                                      <p:to>
                                        <p:strVal val="visible"/>
                                      </p:to>
                                    </p:set>
                                    <p:anim to="" calcmode="lin" valueType="num">
                                      <p:cBhvr>
                                        <p:cTn id="27" dur="1" fill="hold"/>
                                        <p:tgtEl>
                                          <p:spTgt spid="196611">
                                            <p:txEl>
                                              <p:pRg st="4" end="4"/>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1"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6194" name="Rectangle 2"/>
          <p:cNvSpPr>
            <a:spLocks noGrp="1" noChangeArrowheads="1"/>
          </p:cNvSpPr>
          <p:nvPr>
            <p:ph type="title" sz="quarter"/>
          </p:nvPr>
        </p:nvSpPr>
        <p:spPr/>
        <p:txBody>
          <a:bodyPr/>
          <a:lstStyle/>
          <a:p>
            <a:r>
              <a:rPr lang="fa-IR" b="1">
                <a:solidFill>
                  <a:srgbClr val="F2F206"/>
                </a:solidFill>
              </a:rPr>
              <a:t>کال</a:t>
            </a:r>
            <a:r>
              <a:rPr lang="ar-SA" b="1">
                <a:solidFill>
                  <a:srgbClr val="F2F206"/>
                </a:solidFill>
              </a:rPr>
              <a:t>ی</a:t>
            </a:r>
            <a:r>
              <a:rPr lang="fa-IR" b="1">
                <a:solidFill>
                  <a:srgbClr val="F2F206"/>
                </a:solidFill>
              </a:rPr>
              <a:t>پر و دستگاه ب</a:t>
            </a:r>
            <a:r>
              <a:rPr lang="ar-SA" b="1">
                <a:solidFill>
                  <a:srgbClr val="F2F206"/>
                </a:solidFill>
              </a:rPr>
              <a:t>ی</a:t>
            </a:r>
            <a:r>
              <a:rPr lang="fa-IR" b="1">
                <a:solidFill>
                  <a:srgbClr val="F2F206"/>
                </a:solidFill>
              </a:rPr>
              <a:t>وامپدانس</a:t>
            </a:r>
            <a:endParaRPr lang="en-US" b="1" dirty="0">
              <a:solidFill>
                <a:srgbClr val="F2F206"/>
              </a:solidFill>
            </a:endParaRPr>
          </a:p>
        </p:txBody>
      </p:sp>
      <p:pic>
        <p:nvPicPr>
          <p:cNvPr id="136195" name="Picture 3" descr="Picture1"/>
          <p:cNvPicPr>
            <a:picLocks noChangeAspect="1" noChangeArrowheads="1"/>
          </p:cNvPicPr>
          <p:nvPr/>
        </p:nvPicPr>
        <p:blipFill>
          <a:blip r:embed="rId2" cstate="print"/>
          <a:srcRect/>
          <a:stretch>
            <a:fillRect/>
          </a:stretch>
        </p:blipFill>
        <p:spPr bwMode="auto">
          <a:xfrm>
            <a:off x="611188" y="1916113"/>
            <a:ext cx="1270000" cy="1587500"/>
          </a:xfrm>
          <a:prstGeom prst="rect">
            <a:avLst/>
          </a:prstGeom>
          <a:noFill/>
        </p:spPr>
      </p:pic>
      <p:pic>
        <p:nvPicPr>
          <p:cNvPr id="136196" name="Picture 4" descr="Picture1"/>
          <p:cNvPicPr>
            <a:picLocks noChangeAspect="1" noChangeArrowheads="1"/>
          </p:cNvPicPr>
          <p:nvPr/>
        </p:nvPicPr>
        <p:blipFill>
          <a:blip r:embed="rId3" cstate="print"/>
          <a:srcRect/>
          <a:stretch>
            <a:fillRect/>
          </a:stretch>
        </p:blipFill>
        <p:spPr bwMode="auto">
          <a:xfrm>
            <a:off x="1979613" y="1916113"/>
            <a:ext cx="1270000" cy="1587500"/>
          </a:xfrm>
          <a:prstGeom prst="rect">
            <a:avLst/>
          </a:prstGeom>
          <a:noFill/>
        </p:spPr>
      </p:pic>
      <p:pic>
        <p:nvPicPr>
          <p:cNvPr id="136197" name="Picture 5" descr="Picture1"/>
          <p:cNvPicPr>
            <a:picLocks noChangeAspect="1" noChangeArrowheads="1"/>
          </p:cNvPicPr>
          <p:nvPr/>
        </p:nvPicPr>
        <p:blipFill>
          <a:blip r:embed="rId4" cstate="print"/>
          <a:srcRect/>
          <a:stretch>
            <a:fillRect/>
          </a:stretch>
        </p:blipFill>
        <p:spPr bwMode="auto">
          <a:xfrm>
            <a:off x="3348038" y="1916113"/>
            <a:ext cx="1231900" cy="1612900"/>
          </a:xfrm>
          <a:prstGeom prst="rect">
            <a:avLst/>
          </a:prstGeom>
          <a:noFill/>
        </p:spPr>
      </p:pic>
      <p:pic>
        <p:nvPicPr>
          <p:cNvPr id="136198" name="Picture 6" descr="Picture1"/>
          <p:cNvPicPr>
            <a:picLocks noChangeAspect="1" noChangeArrowheads="1"/>
          </p:cNvPicPr>
          <p:nvPr/>
        </p:nvPicPr>
        <p:blipFill>
          <a:blip r:embed="rId5" cstate="print"/>
          <a:srcRect/>
          <a:stretch>
            <a:fillRect/>
          </a:stretch>
        </p:blipFill>
        <p:spPr bwMode="auto">
          <a:xfrm>
            <a:off x="4716463" y="1916113"/>
            <a:ext cx="1270000" cy="1587500"/>
          </a:xfrm>
          <a:prstGeom prst="rect">
            <a:avLst/>
          </a:prstGeom>
          <a:noFill/>
        </p:spPr>
      </p:pic>
      <p:pic>
        <p:nvPicPr>
          <p:cNvPr id="136199" name="Picture 7" descr="Picture1"/>
          <p:cNvPicPr>
            <a:picLocks noChangeAspect="1" noChangeArrowheads="1"/>
          </p:cNvPicPr>
          <p:nvPr/>
        </p:nvPicPr>
        <p:blipFill>
          <a:blip r:embed="rId6" cstate="print"/>
          <a:srcRect/>
          <a:stretch>
            <a:fillRect/>
          </a:stretch>
        </p:blipFill>
        <p:spPr bwMode="auto">
          <a:xfrm>
            <a:off x="6084888" y="1916113"/>
            <a:ext cx="1270000" cy="1587500"/>
          </a:xfrm>
          <a:prstGeom prst="rect">
            <a:avLst/>
          </a:prstGeom>
          <a:noFill/>
        </p:spPr>
      </p:pic>
      <p:pic>
        <p:nvPicPr>
          <p:cNvPr id="136200" name="Picture 8" descr="Picture1"/>
          <p:cNvPicPr>
            <a:picLocks noChangeAspect="1" noChangeArrowheads="1"/>
          </p:cNvPicPr>
          <p:nvPr/>
        </p:nvPicPr>
        <p:blipFill>
          <a:blip r:embed="rId7" cstate="print"/>
          <a:srcRect/>
          <a:stretch>
            <a:fillRect/>
          </a:stretch>
        </p:blipFill>
        <p:spPr bwMode="auto">
          <a:xfrm>
            <a:off x="7451725" y="1916113"/>
            <a:ext cx="1092200" cy="1585912"/>
          </a:xfrm>
          <a:prstGeom prst="rect">
            <a:avLst/>
          </a:prstGeom>
          <a:noFill/>
        </p:spPr>
      </p:pic>
      <p:pic>
        <p:nvPicPr>
          <p:cNvPr id="136201" name="Picture 9" descr="Picture1"/>
          <p:cNvPicPr>
            <a:picLocks noChangeAspect="1" noChangeArrowheads="1"/>
          </p:cNvPicPr>
          <p:nvPr/>
        </p:nvPicPr>
        <p:blipFill>
          <a:blip r:embed="rId8" cstate="print"/>
          <a:srcRect/>
          <a:stretch>
            <a:fillRect/>
          </a:stretch>
        </p:blipFill>
        <p:spPr bwMode="auto">
          <a:xfrm>
            <a:off x="611188" y="4076700"/>
            <a:ext cx="1874837" cy="1874838"/>
          </a:xfrm>
          <a:prstGeom prst="rect">
            <a:avLst/>
          </a:prstGeom>
          <a:noFill/>
        </p:spPr>
      </p:pic>
      <p:pic>
        <p:nvPicPr>
          <p:cNvPr id="136202" name="Picture 10" descr="Picture1"/>
          <p:cNvPicPr>
            <a:picLocks noChangeAspect="1" noChangeArrowheads="1"/>
          </p:cNvPicPr>
          <p:nvPr/>
        </p:nvPicPr>
        <p:blipFill>
          <a:blip r:embed="rId9" cstate="print"/>
          <a:srcRect/>
          <a:stretch>
            <a:fillRect/>
          </a:stretch>
        </p:blipFill>
        <p:spPr bwMode="auto">
          <a:xfrm>
            <a:off x="2843213" y="4076700"/>
            <a:ext cx="1874837" cy="1874838"/>
          </a:xfrm>
          <a:prstGeom prst="rect">
            <a:avLst/>
          </a:prstGeom>
          <a:noFill/>
        </p:spPr>
      </p:pic>
      <p:pic>
        <p:nvPicPr>
          <p:cNvPr id="136203" name="Picture 11" descr="Picture1"/>
          <p:cNvPicPr>
            <a:picLocks noChangeAspect="1" noChangeArrowheads="1"/>
          </p:cNvPicPr>
          <p:nvPr/>
        </p:nvPicPr>
        <p:blipFill>
          <a:blip r:embed="rId10" cstate="print"/>
          <a:srcRect/>
          <a:stretch>
            <a:fillRect/>
          </a:stretch>
        </p:blipFill>
        <p:spPr bwMode="auto">
          <a:xfrm>
            <a:off x="5076825" y="4005263"/>
            <a:ext cx="904875" cy="2198687"/>
          </a:xfrm>
          <a:prstGeom prst="rect">
            <a:avLst/>
          </a:prstGeom>
          <a:noFill/>
        </p:spPr>
      </p:pic>
      <p:pic>
        <p:nvPicPr>
          <p:cNvPr id="136204" name="Picture 12" descr="Picture1"/>
          <p:cNvPicPr>
            <a:picLocks noGrp="1" noChangeAspect="1" noChangeArrowheads="1"/>
          </p:cNvPicPr>
          <p:nvPr>
            <p:ph sz="quarter" idx="1"/>
          </p:nvPr>
        </p:nvPicPr>
        <p:blipFill>
          <a:blip r:embed="rId11" cstate="print"/>
          <a:srcRect/>
          <a:stretch>
            <a:fillRect/>
          </a:stretch>
        </p:blipFill>
        <p:spPr>
          <a:xfrm>
            <a:off x="6218238" y="3832225"/>
            <a:ext cx="2222500" cy="1660525"/>
          </a:xfr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6194"/>
                                        </p:tgtEl>
                                        <p:attrNameLst>
                                          <p:attrName>style.visibility</p:attrName>
                                        </p:attrNameLst>
                                      </p:cBhvr>
                                      <p:to>
                                        <p:strVal val="visible"/>
                                      </p:to>
                                    </p:set>
                                    <p:animEffect transition="in" filter="fade">
                                      <p:cBhvr>
                                        <p:cTn id="7" dur="2000"/>
                                        <p:tgtEl>
                                          <p:spTgt spid="136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Grp="1" noChangeArrowheads="1"/>
          </p:cNvSpPr>
          <p:nvPr>
            <p:ph type="body" idx="4294967295"/>
          </p:nvPr>
        </p:nvSpPr>
        <p:spPr>
          <a:xfrm>
            <a:off x="0" y="304800"/>
            <a:ext cx="9144000" cy="6096000"/>
          </a:xfrm>
        </p:spPr>
        <p:txBody>
          <a:bodyPr/>
          <a:lstStyle/>
          <a:p>
            <a:pPr>
              <a:buFontTx/>
              <a:buNone/>
            </a:pPr>
            <a:r>
              <a:rPr lang="fa-IR" sz="4800">
                <a:solidFill>
                  <a:srgbClr val="A50021"/>
                </a:solidFill>
                <a:effectLst>
                  <a:outerShdw blurRad="38100" dist="38100" dir="2700000" algn="tl">
                    <a:srgbClr val="000000"/>
                  </a:outerShdw>
                </a:effectLst>
              </a:rPr>
              <a:t> </a:t>
            </a:r>
            <a:r>
              <a:rPr lang="fa-IR" sz="4800">
                <a:solidFill>
                  <a:srgbClr val="A50021"/>
                </a:solidFill>
                <a:effectLst>
                  <a:outerShdw blurRad="38100" dist="38100" dir="2700000" algn="tl">
                    <a:srgbClr val="000000"/>
                  </a:outerShdw>
                </a:effectLst>
                <a:cs typeface="B Nazanin" pitchFamily="2" charset="-78"/>
              </a:rPr>
              <a:t>دیابت</a:t>
            </a:r>
            <a:endParaRPr lang="fa-IR" sz="6000">
              <a:solidFill>
                <a:srgbClr val="A50021"/>
              </a:solidFill>
              <a:effectLst>
                <a:outerShdw blurRad="38100" dist="38100" dir="2700000" algn="tl">
                  <a:srgbClr val="000000"/>
                </a:outerShdw>
              </a:effectLst>
              <a:cs typeface="B Nazanin" pitchFamily="2" charset="-78"/>
            </a:endParaRPr>
          </a:p>
          <a:p>
            <a:r>
              <a:rPr lang="fa-IR">
                <a:effectLst>
                  <a:outerShdw blurRad="38100" dist="38100" dir="2700000" algn="tl">
                    <a:srgbClr val="FFFFFF"/>
                  </a:outerShdw>
                </a:effectLst>
                <a:cs typeface="B Nazanin" pitchFamily="2" charset="-78"/>
              </a:rPr>
              <a:t>چاقی یک ریسک فاکتور عمده برای دیابت تیپ 2 و بیماری  قلبی عروقی می باشد. </a:t>
            </a:r>
          </a:p>
          <a:p>
            <a:r>
              <a:rPr lang="fa-IR">
                <a:effectLst>
                  <a:outerShdw blurRad="38100" dist="38100" dir="2700000" algn="tl">
                    <a:srgbClr val="FFFFFF"/>
                  </a:outerShdw>
                </a:effectLst>
                <a:cs typeface="B Nazanin" pitchFamily="2" charset="-78"/>
              </a:rPr>
              <a:t>ارتباط محکمی بین خطر دیابت تیپ 2 و افزایش </a:t>
            </a:r>
            <a:r>
              <a:rPr lang="en-US">
                <a:effectLst>
                  <a:outerShdw blurRad="38100" dist="38100" dir="2700000" algn="tl">
                    <a:srgbClr val="FFFFFF"/>
                  </a:outerShdw>
                </a:effectLst>
                <a:cs typeface="B Nazanin" pitchFamily="2" charset="-78"/>
              </a:rPr>
              <a:t>BMI</a:t>
            </a:r>
            <a:r>
              <a:rPr lang="fa-IR">
                <a:effectLst>
                  <a:outerShdw blurRad="38100" dist="38100" dir="2700000" algn="tl">
                    <a:srgbClr val="FFFFFF"/>
                  </a:outerShdw>
                </a:effectLst>
                <a:cs typeface="B Nazanin" pitchFamily="2" charset="-78"/>
              </a:rPr>
              <a:t> وجود دارد. </a:t>
            </a:r>
          </a:p>
          <a:p>
            <a:r>
              <a:rPr lang="fa-IR">
                <a:effectLst>
                  <a:outerShdw blurRad="38100" dist="38100" dir="2700000" algn="tl">
                    <a:srgbClr val="FFFFFF"/>
                  </a:outerShdw>
                </a:effectLst>
                <a:cs typeface="B Nazanin" pitchFamily="2" charset="-78"/>
              </a:rPr>
              <a:t>در بیماران با </a:t>
            </a:r>
            <a:r>
              <a:rPr lang="en-US">
                <a:effectLst>
                  <a:outerShdw blurRad="38100" dist="38100" dir="2700000" algn="tl">
                    <a:srgbClr val="FFFFFF"/>
                  </a:outerShdw>
                </a:effectLst>
                <a:cs typeface="B Nazanin" pitchFamily="2" charset="-78"/>
              </a:rPr>
              <a:t>BMI</a:t>
            </a:r>
            <a:r>
              <a:rPr lang="fa-IR">
                <a:effectLst>
                  <a:outerShdw blurRad="38100" dist="38100" dir="2700000" algn="tl">
                    <a:srgbClr val="FFFFFF"/>
                  </a:outerShdw>
                </a:effectLst>
                <a:cs typeface="B Nazanin" pitchFamily="2" charset="-78"/>
              </a:rPr>
              <a:t> بیش از 25 کاهش وزن 5-10 درصدی در آنها موجب :</a:t>
            </a:r>
          </a:p>
          <a:p>
            <a:pPr>
              <a:buFontTx/>
              <a:buNone/>
            </a:pPr>
            <a:r>
              <a:rPr lang="fa-IR">
                <a:solidFill>
                  <a:srgbClr val="00FF00"/>
                </a:solidFill>
                <a:effectLst>
                  <a:outerShdw blurRad="38100" dist="38100" dir="2700000" algn="tl">
                    <a:srgbClr val="000000"/>
                  </a:outerShdw>
                </a:effectLst>
                <a:cs typeface="B Nazanin" pitchFamily="2" charset="-78"/>
              </a:rPr>
              <a:t>کاهش خطر دیابت ، افزایش حساسیت به انسولین ، بهبود کنترل قند ، بهبود قابل توجه در اختلال چربی خون و فشار خون ،افزایش طول عمر </a:t>
            </a:r>
          </a:p>
          <a:p>
            <a:pPr>
              <a:buFontTx/>
              <a:buNone/>
            </a:pPr>
            <a:endParaRPr lang="fa-IR">
              <a:solidFill>
                <a:srgbClr val="00FF00"/>
              </a:solidFill>
              <a:effectLst>
                <a:outerShdw blurRad="38100" dist="38100" dir="2700000" algn="tl">
                  <a:srgbClr val="000000"/>
                </a:outerShdw>
              </a:effectLst>
              <a:cs typeface="B Nazanin" pitchFamily="2" charset="-78"/>
            </a:endParaRPr>
          </a:p>
          <a:p>
            <a:pPr>
              <a:buFontTx/>
              <a:buNone/>
            </a:pPr>
            <a:endParaRPr lang="en-US">
              <a:effectLst>
                <a:outerShdw blurRad="38100" dist="38100" dir="2700000" algn="tl">
                  <a:srgbClr val="FFFFFF"/>
                </a:outerShdw>
              </a:effectLst>
              <a:cs typeface="B Nazanin" pitchFamily="2" charset="-78"/>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type="subTitle" idx="1"/>
          </p:nvPr>
        </p:nvSpPr>
        <p:spPr>
          <a:xfrm>
            <a:off x="395288" y="1700213"/>
            <a:ext cx="8497887" cy="4824412"/>
          </a:xfrm>
        </p:spPr>
        <p:txBody>
          <a:bodyPr/>
          <a:lstStyle/>
          <a:p>
            <a:pPr algn="just"/>
            <a:r>
              <a:rPr lang="ar-SA">
                <a:cs typeface="2  Zar" pitchFamily="2" charset="-78"/>
              </a:rPr>
              <a:t>سيگار كشيدن، پرفشاري خون (</a:t>
            </a:r>
            <a:r>
              <a:rPr lang="ar-SA">
                <a:solidFill>
                  <a:srgbClr val="CC3300"/>
                </a:solidFill>
                <a:cs typeface="2  Zar" pitchFamily="2" charset="-78"/>
              </a:rPr>
              <a:t>فشارخون سيستولي مساوي يا بالاتر از</a:t>
            </a:r>
            <a:r>
              <a:rPr lang="ar-SA">
                <a:cs typeface="2  Zar" pitchFamily="2" charset="-78"/>
              </a:rPr>
              <a:t> </a:t>
            </a:r>
            <a:r>
              <a:rPr lang="ar-SA">
                <a:solidFill>
                  <a:srgbClr val="CC3300"/>
                </a:solidFill>
                <a:cs typeface="2  Zar" pitchFamily="2" charset="-78"/>
              </a:rPr>
              <a:t>140 و دياستولي مساوي يا بالاتر از 90 ميلي</a:t>
            </a:r>
            <a:r>
              <a:rPr lang="ar-SA">
                <a:solidFill>
                  <a:srgbClr val="CC3300"/>
                </a:solidFill>
                <a:cs typeface="Mitra" pitchFamily="2" charset="-78"/>
              </a:rPr>
              <a:t>‌</a:t>
            </a:r>
            <a:r>
              <a:rPr lang="ar-SA">
                <a:solidFill>
                  <a:srgbClr val="CC3300"/>
                </a:solidFill>
                <a:cs typeface="2  Zar" pitchFamily="2" charset="-78"/>
              </a:rPr>
              <a:t>متر جيوه</a:t>
            </a:r>
            <a:r>
              <a:rPr lang="ar-SA">
                <a:cs typeface="2  Zar" pitchFamily="2" charset="-78"/>
              </a:rPr>
              <a:t>، يا </a:t>
            </a:r>
            <a:r>
              <a:rPr lang="fa-IR">
                <a:cs typeface="2  Zar" pitchFamily="2" charset="-78"/>
              </a:rPr>
              <a:t>مصرف </a:t>
            </a:r>
            <a:r>
              <a:rPr lang="ar-SA">
                <a:cs typeface="2  Zar" pitchFamily="2" charset="-78"/>
              </a:rPr>
              <a:t>داروي ضد فشار خون؛ </a:t>
            </a:r>
            <a:r>
              <a:rPr lang="en-US">
                <a:solidFill>
                  <a:srgbClr val="CC3300"/>
                </a:solidFill>
                <a:cs typeface="2  Zar" pitchFamily="2" charset="-78"/>
              </a:rPr>
              <a:t>LDL</a:t>
            </a:r>
            <a:r>
              <a:rPr lang="fa-IR">
                <a:solidFill>
                  <a:srgbClr val="CC3300"/>
                </a:solidFill>
                <a:cs typeface="2  Zar" pitchFamily="2" charset="-78"/>
              </a:rPr>
              <a:t> </a:t>
            </a:r>
            <a:r>
              <a:rPr lang="ar-SA">
                <a:solidFill>
                  <a:srgbClr val="CC3300"/>
                </a:solidFill>
                <a:cs typeface="2  Zar" pitchFamily="2" charset="-78"/>
              </a:rPr>
              <a:t>بزرگتر يا مساوي 160 ميلي</a:t>
            </a:r>
            <a:r>
              <a:rPr lang="ar-SA">
                <a:solidFill>
                  <a:srgbClr val="CC3300"/>
                </a:solidFill>
                <a:cs typeface="Mitra" pitchFamily="2" charset="-78"/>
              </a:rPr>
              <a:t>‌</a:t>
            </a:r>
            <a:r>
              <a:rPr lang="ar-SA">
                <a:solidFill>
                  <a:srgbClr val="CC3300"/>
                </a:solidFill>
                <a:cs typeface="2  Zar" pitchFamily="2" charset="-78"/>
              </a:rPr>
              <a:t>گرم</a:t>
            </a:r>
            <a:r>
              <a:rPr lang="ar-SA">
                <a:cs typeface="2  Zar" pitchFamily="2" charset="-78"/>
              </a:rPr>
              <a:t> </a:t>
            </a:r>
            <a:r>
              <a:rPr lang="ar-SA">
                <a:solidFill>
                  <a:srgbClr val="CC3300"/>
                </a:solidFill>
                <a:cs typeface="2  Zar" pitchFamily="2" charset="-78"/>
              </a:rPr>
              <a:t>در</a:t>
            </a:r>
            <a:r>
              <a:rPr lang="ar-SA">
                <a:cs typeface="2  Zar" pitchFamily="2" charset="-78"/>
              </a:rPr>
              <a:t> </a:t>
            </a:r>
            <a:r>
              <a:rPr lang="ar-SA">
                <a:solidFill>
                  <a:srgbClr val="CC3300"/>
                </a:solidFill>
                <a:cs typeface="2  Zar" pitchFamily="2" charset="-78"/>
              </a:rPr>
              <a:t>دسي</a:t>
            </a:r>
            <a:r>
              <a:rPr lang="ar-SA">
                <a:solidFill>
                  <a:srgbClr val="CC3300"/>
                </a:solidFill>
                <a:cs typeface="Mitra" pitchFamily="2" charset="-78"/>
              </a:rPr>
              <a:t>‌</a:t>
            </a:r>
            <a:r>
              <a:rPr lang="ar-SA">
                <a:solidFill>
                  <a:srgbClr val="CC3300"/>
                </a:solidFill>
                <a:cs typeface="2  Zar" pitchFamily="2" charset="-78"/>
              </a:rPr>
              <a:t>ليتر</a:t>
            </a:r>
            <a:r>
              <a:rPr lang="ar-SA">
                <a:cs typeface="2  Zar" pitchFamily="2" charset="-78"/>
              </a:rPr>
              <a:t>)؛ </a:t>
            </a:r>
            <a:r>
              <a:rPr lang="en-US">
                <a:solidFill>
                  <a:srgbClr val="CC3300"/>
                </a:solidFill>
                <a:cs typeface="2  Zar" pitchFamily="2" charset="-78"/>
              </a:rPr>
              <a:t>HDL</a:t>
            </a:r>
            <a:r>
              <a:rPr lang="ar-SA">
                <a:solidFill>
                  <a:srgbClr val="CC3300"/>
                </a:solidFill>
                <a:cs typeface="2  Zar" pitchFamily="2" charset="-78"/>
              </a:rPr>
              <a:t>كوچكتر يا مساوي 35 ميلي</a:t>
            </a:r>
            <a:r>
              <a:rPr lang="ar-SA">
                <a:solidFill>
                  <a:srgbClr val="CC3300"/>
                </a:solidFill>
                <a:cs typeface="Mitra" pitchFamily="2" charset="-78"/>
              </a:rPr>
              <a:t>‌</a:t>
            </a:r>
            <a:r>
              <a:rPr lang="ar-SA">
                <a:solidFill>
                  <a:srgbClr val="CC3300"/>
                </a:solidFill>
                <a:cs typeface="2  Zar" pitchFamily="2" charset="-78"/>
              </a:rPr>
              <a:t>گرم در دسي</a:t>
            </a:r>
            <a:r>
              <a:rPr lang="ar-SA">
                <a:solidFill>
                  <a:srgbClr val="CC3300"/>
                </a:solidFill>
                <a:cs typeface="Mitra" pitchFamily="2" charset="-78"/>
              </a:rPr>
              <a:t>‌</a:t>
            </a:r>
            <a:r>
              <a:rPr lang="ar-SA">
                <a:solidFill>
                  <a:srgbClr val="CC3300"/>
                </a:solidFill>
                <a:cs typeface="2  Zar" pitchFamily="2" charset="-78"/>
              </a:rPr>
              <a:t>ليتر</a:t>
            </a:r>
            <a:r>
              <a:rPr lang="ar-SA">
                <a:cs typeface="2  Zar" pitchFamily="2" charset="-78"/>
              </a:rPr>
              <a:t>؛ </a:t>
            </a:r>
            <a:r>
              <a:rPr lang="ar-SA">
                <a:solidFill>
                  <a:srgbClr val="CC3300"/>
                </a:solidFill>
                <a:cs typeface="2  Zar" pitchFamily="2" charset="-78"/>
              </a:rPr>
              <a:t>اختلال</a:t>
            </a:r>
            <a:r>
              <a:rPr lang="ar-SA">
                <a:cs typeface="2  Zar" pitchFamily="2" charset="-78"/>
              </a:rPr>
              <a:t> </a:t>
            </a:r>
            <a:r>
              <a:rPr lang="ar-SA">
                <a:solidFill>
                  <a:srgbClr val="CC3300"/>
                </a:solidFill>
                <a:cs typeface="2  Zar" pitchFamily="2" charset="-78"/>
              </a:rPr>
              <a:t>گلوكز ناشتا</a:t>
            </a:r>
            <a:r>
              <a:rPr lang="ar-SA">
                <a:cs typeface="2  Zar" pitchFamily="2" charset="-78"/>
              </a:rPr>
              <a:t>؛ انفاركتوس ميوكارد يا مرگ ناگهاني </a:t>
            </a:r>
            <a:r>
              <a:rPr lang="fa-IR">
                <a:cs typeface="2  Zar" pitchFamily="2" charset="-78"/>
              </a:rPr>
              <a:t>در</a:t>
            </a:r>
            <a:r>
              <a:rPr lang="ar-SA">
                <a:cs typeface="2  Zar" pitchFamily="2" charset="-78"/>
              </a:rPr>
              <a:t> 55 سال</a:t>
            </a:r>
            <a:r>
              <a:rPr lang="fa-IR">
                <a:cs typeface="2  Zar" pitchFamily="2" charset="-78"/>
              </a:rPr>
              <a:t>گی</a:t>
            </a:r>
            <a:r>
              <a:rPr lang="ar-SA">
                <a:cs typeface="2  Zar" pitchFamily="2" charset="-78"/>
              </a:rPr>
              <a:t> يا كمتر در پدر يا افراد مذكر از بستگان درجه اول، و يا در 65 سالگي</a:t>
            </a:r>
            <a:r>
              <a:rPr lang="en-US">
                <a:cs typeface="2  Zar" pitchFamily="2" charset="-78"/>
              </a:rPr>
              <a:t> </a:t>
            </a:r>
            <a:r>
              <a:rPr lang="fa-IR">
                <a:cs typeface="2  Zar" pitchFamily="2" charset="-78"/>
              </a:rPr>
              <a:t>يا</a:t>
            </a:r>
            <a:r>
              <a:rPr lang="ar-SA">
                <a:cs typeface="2  Zar" pitchFamily="2" charset="-78"/>
              </a:rPr>
              <a:t> كمتر در مادر و ساير زنان از بستگان درجه اول و </a:t>
            </a:r>
            <a:r>
              <a:rPr lang="ar-SA">
                <a:solidFill>
                  <a:srgbClr val="CC3300"/>
                </a:solidFill>
                <a:cs typeface="2  Zar" pitchFamily="2" charset="-78"/>
              </a:rPr>
              <a:t>سن بزرگتر يا مساوي 45 سال در مرد و بزرگتر يا مساوي 55 سال در زن يا زن يائسه.</a:t>
            </a:r>
            <a:endParaRPr lang="en-US">
              <a:solidFill>
                <a:srgbClr val="CC3300"/>
              </a:solidFill>
              <a:cs typeface="2  Zar" pitchFamily="2" charset="-78"/>
            </a:endParaRPr>
          </a:p>
        </p:txBody>
      </p:sp>
      <p:sp>
        <p:nvSpPr>
          <p:cNvPr id="27652" name="WordArt 4"/>
          <p:cNvSpPr>
            <a:spLocks noChangeArrowheads="1" noChangeShapeType="1" noTextEdit="1"/>
          </p:cNvSpPr>
          <p:nvPr/>
        </p:nvSpPr>
        <p:spPr bwMode="auto">
          <a:xfrm>
            <a:off x="2457450" y="333375"/>
            <a:ext cx="4346575" cy="935038"/>
          </a:xfrm>
          <a:prstGeom prst="rect">
            <a:avLst/>
          </a:prstGeom>
        </p:spPr>
        <p:txBody>
          <a:bodyPr wrap="none" fromWordArt="1">
            <a:prstTxWarp prst="textDoubleWave1">
              <a:avLst>
                <a:gd name="adj1" fmla="val 10319"/>
                <a:gd name="adj2" fmla="val 0"/>
              </a:avLst>
            </a:prstTxWarp>
          </a:bodyPr>
          <a:lstStyle/>
          <a:p>
            <a:pPr algn="ctr"/>
            <a:r>
              <a:rPr lang="fa-IR" sz="2800" kern="10">
                <a:ln w="9525">
                  <a:solidFill>
                    <a:srgbClr val="990033"/>
                  </a:solidFill>
                  <a:round/>
                  <a:headEnd/>
                  <a:tailEnd/>
                </a:ln>
                <a:solidFill>
                  <a:srgbClr val="993366"/>
                </a:solidFill>
                <a:effectLst>
                  <a:outerShdw dist="53882" dir="2700000" algn="ctr" rotWithShape="0">
                    <a:srgbClr val="C0C0C0">
                      <a:alpha val="80000"/>
                    </a:srgbClr>
                  </a:outerShdw>
                </a:effectLst>
                <a:latin typeface="2  Yagut"/>
              </a:rPr>
              <a:t>عوامل خطر بيماري قلبي- عروقي </a:t>
            </a:r>
            <a:endParaRPr lang="en-US" sz="2800" kern="10">
              <a:ln w="9525">
                <a:solidFill>
                  <a:srgbClr val="990033"/>
                </a:solidFill>
                <a:round/>
                <a:headEnd/>
                <a:tailEnd/>
              </a:ln>
              <a:solidFill>
                <a:srgbClr val="993366"/>
              </a:solidFill>
              <a:effectLst>
                <a:outerShdw dist="53882" dir="2700000" algn="ctr" rotWithShape="0">
                  <a:srgbClr val="C0C0C0">
                    <a:alpha val="80000"/>
                  </a:srgbClr>
                </a:outerShdw>
              </a:effectLst>
              <a:latin typeface="2  Yagut"/>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subTitle" idx="1"/>
          </p:nvPr>
        </p:nvSpPr>
        <p:spPr>
          <a:xfrm>
            <a:off x="323850" y="1989138"/>
            <a:ext cx="8569325" cy="3600450"/>
          </a:xfrm>
        </p:spPr>
        <p:txBody>
          <a:bodyPr/>
          <a:lstStyle/>
          <a:p>
            <a:pPr algn="just"/>
            <a:r>
              <a:rPr lang="fa-IR" b="1">
                <a:solidFill>
                  <a:srgbClr val="FF7C80"/>
                </a:solidFill>
                <a:cs typeface="2  Zar" pitchFamily="2" charset="-78"/>
              </a:rPr>
              <a:t>عدم تحرک بدن</a:t>
            </a:r>
            <a:r>
              <a:rPr lang="fa-IR" b="1">
                <a:cs typeface="2  Zar" pitchFamily="2" charset="-78"/>
              </a:rPr>
              <a:t> و </a:t>
            </a:r>
            <a:r>
              <a:rPr lang="fa-IR" b="1">
                <a:solidFill>
                  <a:srgbClr val="FF7C80"/>
                </a:solidFill>
                <a:cs typeface="2  Zar" pitchFamily="2" charset="-78"/>
              </a:rPr>
              <a:t>افزايش تري گليسيريد سرم</a:t>
            </a:r>
            <a:r>
              <a:rPr lang="fa-IR" b="1">
                <a:cs typeface="2  Zar" pitchFamily="2" charset="-78"/>
              </a:rPr>
              <a:t> </a:t>
            </a:r>
            <a:r>
              <a:rPr lang="fa-IR" sz="2400" b="1">
                <a:cs typeface="2  Zar" pitchFamily="2" charset="-78"/>
              </a:rPr>
              <a:t>(</a:t>
            </a:r>
            <a:r>
              <a:rPr lang="fa-IR" sz="2400" b="1">
                <a:solidFill>
                  <a:srgbClr val="CC3300"/>
                </a:solidFill>
                <a:cs typeface="2  Zar" pitchFamily="2" charset="-78"/>
              </a:rPr>
              <a:t>بيشتر از</a:t>
            </a:r>
            <a:r>
              <a:rPr lang="fa-IR" sz="2400" b="1">
                <a:cs typeface="2  Zar" pitchFamily="2" charset="-78"/>
              </a:rPr>
              <a:t> </a:t>
            </a:r>
            <a:r>
              <a:rPr lang="fa-IR" sz="2400" b="1">
                <a:solidFill>
                  <a:srgbClr val="CC3300"/>
                </a:solidFill>
                <a:cs typeface="2  Zar" pitchFamily="2" charset="-78"/>
              </a:rPr>
              <a:t>200 ميلي گرم در دسي ليتر</a:t>
            </a:r>
            <a:r>
              <a:rPr lang="fa-IR" sz="2400" b="1">
                <a:cs typeface="2  Zar" pitchFamily="2" charset="-78"/>
              </a:rPr>
              <a:t>)</a:t>
            </a:r>
            <a:r>
              <a:rPr lang="fa-IR" b="1">
                <a:cs typeface="2  Zar" pitchFamily="2" charset="-78"/>
              </a:rPr>
              <a:t> از عوامل خطر مهم برای ابتلا به بیماریهای قلبی عروقی می باشند .</a:t>
            </a:r>
          </a:p>
          <a:p>
            <a:pPr algn="just"/>
            <a:r>
              <a:rPr lang="fa-IR" b="1">
                <a:cs typeface="2  Zar" pitchFamily="2" charset="-78"/>
              </a:rPr>
              <a:t> این عوامل خطر نياز به کاهش وزن در بيماران چاق را افزايش مي دهند.</a:t>
            </a:r>
            <a:endParaRPr lang="en-US" b="1">
              <a:cs typeface="2  Zar" pitchFamily="2" charset="-78"/>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3"/>
          <p:cNvSpPr>
            <a:spLocks noGrp="1" noChangeArrowheads="1"/>
          </p:cNvSpPr>
          <p:nvPr>
            <p:ph type="body" idx="1"/>
          </p:nvPr>
        </p:nvSpPr>
        <p:spPr>
          <a:xfrm>
            <a:off x="457200" y="2349500"/>
            <a:ext cx="8229600" cy="3776663"/>
          </a:xfrm>
        </p:spPr>
        <p:txBody>
          <a:bodyPr/>
          <a:lstStyle/>
          <a:p>
            <a:pPr>
              <a:buClr>
                <a:srgbClr val="993366"/>
              </a:buClr>
              <a:buFont typeface="Wingdings" pitchFamily="2" charset="2"/>
              <a:buChar char="ü"/>
            </a:pPr>
            <a:r>
              <a:rPr lang="fa-IR" b="1">
                <a:cs typeface="2  Badr" pitchFamily="2" charset="-78"/>
              </a:rPr>
              <a:t>چاقی یکی از علل مهم مرگ و میر و بیماریهای مزمن است.</a:t>
            </a:r>
          </a:p>
          <a:p>
            <a:pPr>
              <a:buClr>
                <a:srgbClr val="993366"/>
              </a:buClr>
              <a:buFont typeface="Wingdings" pitchFamily="2" charset="2"/>
              <a:buChar char="ü"/>
            </a:pPr>
            <a:r>
              <a:rPr lang="fa-IR" b="1">
                <a:cs typeface="2  Badr" pitchFamily="2" charset="-78"/>
              </a:rPr>
              <a:t>خطر نسبی مرگ و میر در افراد چاق در مقایسه با افراد لاغر تقریبا 2برابر است.</a:t>
            </a:r>
            <a:endParaRPr lang="en-US" b="1">
              <a:cs typeface="2  Badr" pitchFamily="2" charset="-78"/>
            </a:endParaRPr>
          </a:p>
        </p:txBody>
      </p:sp>
      <p:sp>
        <p:nvSpPr>
          <p:cNvPr id="114692" name="WordArt 4"/>
          <p:cNvSpPr>
            <a:spLocks noChangeArrowheads="1" noChangeShapeType="1" noTextEdit="1"/>
          </p:cNvSpPr>
          <p:nvPr/>
        </p:nvSpPr>
        <p:spPr bwMode="auto">
          <a:xfrm>
            <a:off x="2771775" y="620713"/>
            <a:ext cx="3384550" cy="977900"/>
          </a:xfrm>
          <a:prstGeom prst="rect">
            <a:avLst/>
          </a:prstGeom>
        </p:spPr>
        <p:txBody>
          <a:bodyPr wrap="none" fromWordArt="1">
            <a:prstTxWarp prst="textWave1">
              <a:avLst>
                <a:gd name="adj1" fmla="val 13005"/>
                <a:gd name="adj2" fmla="val 0"/>
              </a:avLst>
            </a:prstTxWarp>
          </a:bodyPr>
          <a:lstStyle/>
          <a:p>
            <a:pPr algn="ctr"/>
            <a:r>
              <a:rPr lang="fa-IR" sz="3200" kern="10">
                <a:ln w="9525">
                  <a:noFill/>
                  <a:round/>
                  <a:headEnd/>
                  <a:tailEnd/>
                </a:ln>
                <a:solidFill>
                  <a:srgbClr val="993300"/>
                </a:solidFill>
                <a:effectLst>
                  <a:outerShdw dist="53882" dir="2700000" algn="ctr" rotWithShape="0">
                    <a:srgbClr val="C0C0C0">
                      <a:alpha val="80000"/>
                    </a:srgbClr>
                  </a:outerShdw>
                </a:effectLst>
                <a:latin typeface="2  Titr"/>
              </a:rPr>
              <a:t>عوارض چاقی </a:t>
            </a:r>
            <a:endParaRPr lang="en-US" sz="3200" kern="10">
              <a:ln w="9525">
                <a:noFill/>
                <a:round/>
                <a:headEnd/>
                <a:tailEnd/>
              </a:ln>
              <a:solidFill>
                <a:srgbClr val="993300"/>
              </a:solidFill>
              <a:effectLst>
                <a:outerShdw dist="53882" dir="2700000" algn="ctr" rotWithShape="0">
                  <a:srgbClr val="C0C0C0">
                    <a:alpha val="80000"/>
                  </a:srgbClr>
                </a:outerShdw>
              </a:effectLst>
              <a:latin typeface="2  Titr"/>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body" idx="1"/>
          </p:nvPr>
        </p:nvSpPr>
        <p:spPr>
          <a:xfrm>
            <a:off x="457200" y="1600200"/>
            <a:ext cx="8229600" cy="4852988"/>
          </a:xfrm>
        </p:spPr>
        <p:txBody>
          <a:bodyPr/>
          <a:lstStyle/>
          <a:p>
            <a:pPr algn="just">
              <a:lnSpc>
                <a:spcPct val="120000"/>
              </a:lnSpc>
              <a:buClr>
                <a:srgbClr val="993366"/>
              </a:buClr>
              <a:buFont typeface="Wingdings" pitchFamily="2" charset="2"/>
              <a:buChar char="ü"/>
            </a:pPr>
            <a:r>
              <a:rPr lang="fa-IR" sz="2800" b="1">
                <a:solidFill>
                  <a:srgbClr val="FF7C80"/>
                </a:solidFill>
                <a:cs typeface="2  Badr" pitchFamily="2" charset="-78"/>
              </a:rPr>
              <a:t>هزينه هاي مستقيم</a:t>
            </a:r>
            <a:r>
              <a:rPr lang="fa-IR" sz="2800" b="1">
                <a:cs typeface="2  Badr" pitchFamily="2" charset="-78"/>
              </a:rPr>
              <a:t> ( هزينه هايي كه صرف مراقبتهاي بهداشتي از افرادي كه به واسطه چاقي دچار عوارض شده اند مي شود).</a:t>
            </a:r>
          </a:p>
          <a:p>
            <a:pPr algn="just">
              <a:lnSpc>
                <a:spcPct val="120000"/>
              </a:lnSpc>
              <a:buClr>
                <a:srgbClr val="993366"/>
              </a:buClr>
              <a:buFont typeface="Wingdings" pitchFamily="2" charset="2"/>
              <a:buChar char="ü"/>
            </a:pPr>
            <a:r>
              <a:rPr lang="fa-IR" sz="2800" b="1">
                <a:solidFill>
                  <a:srgbClr val="FF7C80"/>
                </a:solidFill>
                <a:cs typeface="2  Badr" pitchFamily="2" charset="-78"/>
              </a:rPr>
              <a:t>هزينه هاي غير مستقيم</a:t>
            </a:r>
            <a:r>
              <a:rPr lang="fa-IR" sz="2800" b="1">
                <a:cs typeface="2  Badr" pitchFamily="2" charset="-78"/>
              </a:rPr>
              <a:t> ( كاهش بازدهي اقتصادي به وسيله بيماري افراد چاق و يا مرگ زودرس آنان به دليل عوارض چاقي).</a:t>
            </a:r>
          </a:p>
          <a:p>
            <a:pPr algn="just">
              <a:lnSpc>
                <a:spcPct val="120000"/>
              </a:lnSpc>
              <a:buClr>
                <a:srgbClr val="993366"/>
              </a:buClr>
              <a:buFont typeface="Wingdings" pitchFamily="2" charset="2"/>
              <a:buChar char="ü"/>
            </a:pPr>
            <a:r>
              <a:rPr lang="fa-IR" sz="2800" b="1">
                <a:solidFill>
                  <a:srgbClr val="FF7C80"/>
                </a:solidFill>
                <a:cs typeface="2  Badr" pitchFamily="2" charset="-78"/>
              </a:rPr>
              <a:t>هزينه هاي نا محسوس</a:t>
            </a:r>
            <a:r>
              <a:rPr lang="fa-IR" sz="2800" b="1">
                <a:cs typeface="2  Badr" pitchFamily="2" charset="-78"/>
              </a:rPr>
              <a:t>( بازتاب فردي و اجتماعي چاقي و بيماريهاي ناشي از آن كه منجر به عدم احساس سلامتي و شادابي و يا مرگ زودرس مي شود و بر كيفيت زندگي افراد تاثير دارد).</a:t>
            </a:r>
            <a:endParaRPr lang="en-US" sz="2800" b="1">
              <a:cs typeface="2  Badr" pitchFamily="2" charset="-78"/>
            </a:endParaRPr>
          </a:p>
        </p:txBody>
      </p:sp>
      <p:sp>
        <p:nvSpPr>
          <p:cNvPr id="190467" name="WordArt 3"/>
          <p:cNvSpPr>
            <a:spLocks noChangeArrowheads="1" noChangeShapeType="1" noTextEdit="1"/>
          </p:cNvSpPr>
          <p:nvPr/>
        </p:nvSpPr>
        <p:spPr bwMode="auto">
          <a:xfrm>
            <a:off x="3005138" y="333375"/>
            <a:ext cx="3133725" cy="798513"/>
          </a:xfrm>
          <a:prstGeom prst="rect">
            <a:avLst/>
          </a:prstGeom>
        </p:spPr>
        <p:txBody>
          <a:bodyPr wrap="none" fromWordArt="1">
            <a:prstTxWarp prst="textDoubleWave1">
              <a:avLst>
                <a:gd name="adj1" fmla="val 6500"/>
                <a:gd name="adj2" fmla="val 0"/>
              </a:avLst>
            </a:prstTxWarp>
          </a:bodyPr>
          <a:lstStyle/>
          <a:p>
            <a:pPr algn="ctr"/>
            <a:r>
              <a:rPr lang="fa-IR" sz="2800" b="1" kern="10">
                <a:ln w="9525">
                  <a:solidFill>
                    <a:srgbClr val="990033"/>
                  </a:solidFill>
                  <a:round/>
                  <a:headEnd/>
                  <a:tailEnd/>
                </a:ln>
                <a:solidFill>
                  <a:srgbClr val="993366"/>
                </a:solidFill>
                <a:effectLst>
                  <a:outerShdw dist="53882" dir="2700000" algn="ctr" rotWithShape="0">
                    <a:srgbClr val="C0C0C0">
                      <a:alpha val="80000"/>
                    </a:srgbClr>
                  </a:outerShdw>
                </a:effectLst>
                <a:latin typeface="2  Yagut"/>
              </a:rPr>
              <a:t>هزينه هاي ناشي از چاقي</a:t>
            </a:r>
            <a:endParaRPr lang="en-US" sz="2800" b="1" kern="10">
              <a:ln w="9525">
                <a:solidFill>
                  <a:srgbClr val="990033"/>
                </a:solidFill>
                <a:round/>
                <a:headEnd/>
                <a:tailEnd/>
              </a:ln>
              <a:solidFill>
                <a:srgbClr val="993366"/>
              </a:solidFill>
              <a:effectLst>
                <a:outerShdw dist="53882" dir="2700000" algn="ctr" rotWithShape="0">
                  <a:srgbClr val="C0C0C0">
                    <a:alpha val="80000"/>
                  </a:srgbClr>
                </a:outerShdw>
              </a:effectLst>
              <a:latin typeface="2  Yagut"/>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Rectangle 3"/>
          <p:cNvSpPr>
            <a:spLocks noGrp="1" noChangeArrowheads="1"/>
          </p:cNvSpPr>
          <p:nvPr>
            <p:ph type="body" idx="1"/>
          </p:nvPr>
        </p:nvSpPr>
        <p:spPr>
          <a:xfrm>
            <a:off x="457200" y="2060575"/>
            <a:ext cx="8229600" cy="4065588"/>
          </a:xfrm>
        </p:spPr>
        <p:txBody>
          <a:bodyPr/>
          <a:lstStyle/>
          <a:p>
            <a:r>
              <a:rPr lang="fa-IR" b="1">
                <a:cs typeface="2  Badr" pitchFamily="2" charset="-78"/>
              </a:rPr>
              <a:t>با کاهش وزن به میزان 10-5% در افراد چاق:</a:t>
            </a:r>
          </a:p>
          <a:p>
            <a:pPr>
              <a:buFontTx/>
              <a:buNone/>
            </a:pPr>
            <a:endParaRPr lang="fa-IR" b="1">
              <a:cs typeface="2  Badr" pitchFamily="2" charset="-78"/>
            </a:endParaRPr>
          </a:p>
          <a:p>
            <a:pPr>
              <a:buClr>
                <a:srgbClr val="FF7C80"/>
              </a:buClr>
              <a:buFont typeface="Wingdings" pitchFamily="2" charset="2"/>
              <a:buChar char="ü"/>
            </a:pPr>
            <a:r>
              <a:rPr lang="fa-IR" b="1">
                <a:cs typeface="2  Badr" pitchFamily="2" charset="-78"/>
              </a:rPr>
              <a:t>سطح سلامت  در این افزایش می یابد</a:t>
            </a:r>
          </a:p>
          <a:p>
            <a:pPr>
              <a:buClr>
                <a:srgbClr val="FF7C80"/>
              </a:buClr>
              <a:buFont typeface="Wingdings" pitchFamily="2" charset="2"/>
              <a:buChar char="ü"/>
            </a:pPr>
            <a:r>
              <a:rPr lang="fa-IR" b="1">
                <a:cs typeface="2  Badr" pitchFamily="2" charset="-78"/>
              </a:rPr>
              <a:t>عوارض بیماریها در این افراد کاهش می یابد</a:t>
            </a:r>
          </a:p>
          <a:p>
            <a:pPr>
              <a:buClr>
                <a:srgbClr val="FF7C80"/>
              </a:buClr>
              <a:buFont typeface="Wingdings" pitchFamily="2" charset="2"/>
              <a:buChar char="ü"/>
            </a:pPr>
            <a:r>
              <a:rPr lang="fa-IR" b="1">
                <a:cs typeface="2  Badr" pitchFamily="2" charset="-78"/>
              </a:rPr>
              <a:t>طول عمر در این افراد افزایش می یابد</a:t>
            </a:r>
            <a:endParaRPr lang="en-US" b="1">
              <a:cs typeface="2  Badr" pitchFamily="2" charset="-78"/>
            </a:endParaRPr>
          </a:p>
        </p:txBody>
      </p:sp>
      <p:sp>
        <p:nvSpPr>
          <p:cNvPr id="98308" name="WordArt 4"/>
          <p:cNvSpPr>
            <a:spLocks noChangeArrowheads="1" noChangeShapeType="1" noTextEdit="1"/>
          </p:cNvSpPr>
          <p:nvPr/>
        </p:nvSpPr>
        <p:spPr bwMode="auto">
          <a:xfrm>
            <a:off x="1692275" y="404813"/>
            <a:ext cx="5759450" cy="1152525"/>
          </a:xfrm>
          <a:prstGeom prst="rect">
            <a:avLst/>
          </a:prstGeom>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pPr algn="ctr"/>
            <a:r>
              <a:rPr lang="fa-IR" sz="3200" kern="10">
                <a:ln w="9525">
                  <a:round/>
                  <a:headEnd/>
                  <a:tailEnd/>
                </a:ln>
                <a:gradFill rotWithShape="0">
                  <a:gsLst>
                    <a:gs pos="0">
                      <a:srgbClr val="FFFFCC"/>
                    </a:gs>
                    <a:gs pos="100000">
                      <a:srgbClr val="FF9999"/>
                    </a:gs>
                  </a:gsLst>
                  <a:lin ang="5400000" scaled="1"/>
                </a:gradFill>
                <a:latin typeface="2  Titr"/>
              </a:rPr>
              <a:t>اهداف درمان چاقی</a:t>
            </a:r>
            <a:endParaRPr lang="en-US" sz="3200" kern="10">
              <a:ln w="9525">
                <a:round/>
                <a:headEnd/>
                <a:tailEnd/>
              </a:ln>
              <a:gradFill rotWithShape="0">
                <a:gsLst>
                  <a:gs pos="0">
                    <a:srgbClr val="FFFFCC"/>
                  </a:gs>
                  <a:gs pos="100000">
                    <a:srgbClr val="FF9999"/>
                  </a:gs>
                </a:gsLst>
                <a:lin ang="5400000" scaled="1"/>
              </a:gradFill>
              <a:latin typeface="2  Titr"/>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2"/>
          <p:cNvSpPr>
            <a:spLocks noGrp="1" noChangeArrowheads="1"/>
          </p:cNvSpPr>
          <p:nvPr>
            <p:ph type="title"/>
          </p:nvPr>
        </p:nvSpPr>
        <p:spPr/>
        <p:txBody>
          <a:bodyPr/>
          <a:lstStyle/>
          <a:p>
            <a:endParaRPr lang="en-US"/>
          </a:p>
        </p:txBody>
      </p:sp>
      <p:sp>
        <p:nvSpPr>
          <p:cNvPr id="320515" name="Rectangle 3"/>
          <p:cNvSpPr>
            <a:spLocks noGrp="1" noChangeArrowheads="1"/>
          </p:cNvSpPr>
          <p:nvPr>
            <p:ph type="body" idx="1"/>
          </p:nvPr>
        </p:nvSpPr>
        <p:spPr/>
        <p:txBody>
          <a:bodyPr/>
          <a:lstStyle/>
          <a:p>
            <a:pPr lvl="1" algn="ctr">
              <a:buFontTx/>
              <a:buNone/>
            </a:pPr>
            <a:r>
              <a:rPr lang="fa-IR" sz="6000" b="1" i="1">
                <a:solidFill>
                  <a:srgbClr val="FF0066"/>
                </a:solidFill>
              </a:rPr>
              <a:t>کاهش وزن+ حفظ و نگهداری</a:t>
            </a:r>
            <a:endParaRPr lang="en-US" sz="6000" b="1" i="1">
              <a:solidFill>
                <a:srgbClr val="FF0066"/>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3"/>
          <p:cNvSpPr>
            <a:spLocks noGrp="1" noChangeArrowheads="1"/>
          </p:cNvSpPr>
          <p:nvPr>
            <p:ph type="body" idx="1"/>
          </p:nvPr>
        </p:nvSpPr>
        <p:spPr>
          <a:xfrm>
            <a:off x="457200" y="1844675"/>
            <a:ext cx="8229600" cy="4281488"/>
          </a:xfrm>
        </p:spPr>
        <p:txBody>
          <a:bodyPr/>
          <a:lstStyle/>
          <a:p>
            <a:pPr>
              <a:buClr>
                <a:srgbClr val="FF7C80"/>
              </a:buClr>
              <a:buFont typeface="Wingdings" pitchFamily="2" charset="2"/>
              <a:buNone/>
            </a:pPr>
            <a:r>
              <a:rPr lang="fa-IR" b="1" dirty="0">
                <a:cs typeface="2  Badr" pitchFamily="2" charset="-78"/>
              </a:rPr>
              <a:t>برنامه های کاهش وزن شامل موارد زیر می باشد:</a:t>
            </a:r>
          </a:p>
          <a:p>
            <a:pPr>
              <a:buClr>
                <a:srgbClr val="FF7C80"/>
              </a:buClr>
              <a:buFont typeface="Wingdings" pitchFamily="2" charset="2"/>
              <a:buNone/>
            </a:pPr>
            <a:endParaRPr lang="fa-IR" b="1" dirty="0">
              <a:cs typeface="2  Badr" pitchFamily="2" charset="-78"/>
            </a:endParaRPr>
          </a:p>
          <a:p>
            <a:pPr>
              <a:buClr>
                <a:srgbClr val="FF7C80"/>
              </a:buClr>
              <a:buFont typeface="Wingdings" pitchFamily="2" charset="2"/>
              <a:buChar char="ü"/>
            </a:pPr>
            <a:r>
              <a:rPr lang="fa-IR" b="1" dirty="0">
                <a:cs typeface="2  Badr" pitchFamily="2" charset="-78"/>
              </a:rPr>
              <a:t>تغییر در سبک زندگی </a:t>
            </a:r>
          </a:p>
          <a:p>
            <a:pPr>
              <a:buClr>
                <a:srgbClr val="FF7C80"/>
              </a:buClr>
              <a:buFont typeface="Wingdings" pitchFamily="2" charset="2"/>
              <a:buChar char="ü"/>
            </a:pPr>
            <a:r>
              <a:rPr lang="fa-IR" b="1" dirty="0">
                <a:cs typeface="2  Badr" pitchFamily="2" charset="-78"/>
              </a:rPr>
              <a:t>افزایش فعالیت بدنی و ورزش</a:t>
            </a:r>
          </a:p>
          <a:p>
            <a:pPr>
              <a:buClr>
                <a:srgbClr val="FF7C80"/>
              </a:buClr>
              <a:buFont typeface="Wingdings" pitchFamily="2" charset="2"/>
              <a:buChar char="ü"/>
            </a:pPr>
            <a:r>
              <a:rPr lang="fa-IR" b="1" dirty="0">
                <a:cs typeface="2  Badr" pitchFamily="2" charset="-78"/>
              </a:rPr>
              <a:t> رژیم غذایی مناسب شامل رژیم کم کالری</a:t>
            </a:r>
          </a:p>
          <a:p>
            <a:pPr>
              <a:buClr>
                <a:srgbClr val="FF7C80"/>
              </a:buClr>
              <a:buFont typeface="Wingdings" pitchFamily="2" charset="2"/>
              <a:buChar char="ü"/>
            </a:pPr>
            <a:r>
              <a:rPr lang="fa-IR" b="1" dirty="0">
                <a:cs typeface="2  Badr" pitchFamily="2" charset="-78"/>
              </a:rPr>
              <a:t>در صورت نیاز دارو درمانی </a:t>
            </a:r>
          </a:p>
          <a:p>
            <a:pPr>
              <a:buClr>
                <a:srgbClr val="FF7C80"/>
              </a:buClr>
              <a:buFont typeface="Wingdings" pitchFamily="2" charset="2"/>
              <a:buChar char="ü"/>
            </a:pPr>
            <a:r>
              <a:rPr lang="fa-IR" b="1" dirty="0">
                <a:cs typeface="2  Badr" pitchFamily="2" charset="-78"/>
              </a:rPr>
              <a:t>گاهی طبق نظر پزشک معالج ،  جراحی</a:t>
            </a:r>
          </a:p>
          <a:p>
            <a:endParaRPr lang="en-US" dirty="0"/>
          </a:p>
        </p:txBody>
      </p:sp>
      <p:sp>
        <p:nvSpPr>
          <p:cNvPr id="102404" name="WordArt 4"/>
          <p:cNvSpPr>
            <a:spLocks noChangeArrowheads="1" noChangeShapeType="1" noTextEdit="1"/>
          </p:cNvSpPr>
          <p:nvPr/>
        </p:nvSpPr>
        <p:spPr bwMode="auto">
          <a:xfrm>
            <a:off x="1331913" y="260350"/>
            <a:ext cx="6408737" cy="965200"/>
          </a:xfrm>
          <a:prstGeom prst="rect">
            <a:avLst/>
          </a:prstGeom>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pPr algn="ctr"/>
            <a:r>
              <a:rPr lang="fa-IR" sz="3200" kern="10">
                <a:ln w="9525">
                  <a:round/>
                  <a:headEnd/>
                  <a:tailEnd/>
                </a:ln>
                <a:gradFill rotWithShape="0">
                  <a:gsLst>
                    <a:gs pos="0">
                      <a:srgbClr val="FFFFCC"/>
                    </a:gs>
                    <a:gs pos="100000">
                      <a:srgbClr val="FF9999"/>
                    </a:gs>
                  </a:gsLst>
                  <a:lin ang="5400000" scaled="1"/>
                </a:gradFill>
                <a:latin typeface="2  Titr"/>
              </a:rPr>
              <a:t>درمان چاقی </a:t>
            </a:r>
            <a:endParaRPr lang="en-US" sz="3200" kern="10">
              <a:ln w="9525">
                <a:round/>
                <a:headEnd/>
                <a:tailEnd/>
              </a:ln>
              <a:gradFill rotWithShape="0">
                <a:gsLst>
                  <a:gs pos="0">
                    <a:srgbClr val="FFFFCC"/>
                  </a:gs>
                  <a:gs pos="100000">
                    <a:srgbClr val="FF9999"/>
                  </a:gs>
                </a:gsLst>
                <a:lin ang="5400000" scaled="1"/>
              </a:gradFill>
              <a:latin typeface="2  Titr"/>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ChangeArrowheads="1"/>
          </p:cNvSpPr>
          <p:nvPr>
            <p:ph type="title"/>
          </p:nvPr>
        </p:nvSpPr>
        <p:spPr/>
        <p:txBody>
          <a:bodyPr/>
          <a:lstStyle/>
          <a:p>
            <a:endParaRPr lang="en-US"/>
          </a:p>
        </p:txBody>
      </p:sp>
      <p:sp>
        <p:nvSpPr>
          <p:cNvPr id="273411" name="Rectangle 3"/>
          <p:cNvSpPr>
            <a:spLocks noGrp="1" noChangeArrowheads="1"/>
          </p:cNvSpPr>
          <p:nvPr>
            <p:ph type="body" idx="1"/>
          </p:nvPr>
        </p:nvSpPr>
        <p:spPr/>
        <p:txBody>
          <a:bodyPr/>
          <a:lstStyle/>
          <a:p>
            <a:endParaRPr lang="en-US"/>
          </a:p>
        </p:txBody>
      </p:sp>
      <p:pic>
        <p:nvPicPr>
          <p:cNvPr id="273412" name="Picture 4"/>
          <p:cNvPicPr>
            <a:picLocks noChangeAspect="1" noChangeArrowheads="1"/>
          </p:cNvPicPr>
          <p:nvPr/>
        </p:nvPicPr>
        <p:blipFill>
          <a:blip r:embed="rId2" cstate="print"/>
          <a:srcRect/>
          <a:stretch>
            <a:fillRect/>
          </a:stretch>
        </p:blipFill>
        <p:spPr bwMode="auto">
          <a:xfrm>
            <a:off x="177800" y="765175"/>
            <a:ext cx="8786813" cy="4032250"/>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Rectangle 3"/>
          <p:cNvSpPr>
            <a:spLocks noGrp="1" noChangeArrowheads="1"/>
          </p:cNvSpPr>
          <p:nvPr>
            <p:ph type="body" idx="1"/>
          </p:nvPr>
        </p:nvSpPr>
        <p:spPr>
          <a:xfrm>
            <a:off x="457200" y="2492375"/>
            <a:ext cx="8229600" cy="3633788"/>
          </a:xfrm>
        </p:spPr>
        <p:txBody>
          <a:bodyPr/>
          <a:lstStyle/>
          <a:p>
            <a:pPr>
              <a:buClr>
                <a:srgbClr val="FF7C80"/>
              </a:buClr>
              <a:buFont typeface="Wingdings" pitchFamily="2" charset="2"/>
              <a:buChar char="ü"/>
            </a:pPr>
            <a:r>
              <a:rPr lang="fa-IR" b="1">
                <a:cs typeface="2  Badr" pitchFamily="2" charset="-78"/>
              </a:rPr>
              <a:t>نظارت بر خود</a:t>
            </a:r>
          </a:p>
          <a:p>
            <a:pPr>
              <a:buClr>
                <a:srgbClr val="FF7C80"/>
              </a:buClr>
              <a:buFont typeface="Wingdings" pitchFamily="2" charset="2"/>
              <a:buChar char="ü"/>
            </a:pPr>
            <a:r>
              <a:rPr lang="fa-IR" b="1">
                <a:cs typeface="2  Badr" pitchFamily="2" charset="-78"/>
              </a:rPr>
              <a:t>کنترل محرک ها </a:t>
            </a:r>
          </a:p>
          <a:p>
            <a:pPr>
              <a:buClr>
                <a:srgbClr val="FF7C80"/>
              </a:buClr>
              <a:buFont typeface="Wingdings" pitchFamily="2" charset="2"/>
              <a:buChar char="ü"/>
            </a:pPr>
            <a:r>
              <a:rPr lang="fa-IR" b="1">
                <a:cs typeface="2  Badr" pitchFamily="2" charset="-78"/>
              </a:rPr>
              <a:t>کند کردن روند خوردن غذا</a:t>
            </a:r>
          </a:p>
          <a:p>
            <a:pPr>
              <a:buClr>
                <a:srgbClr val="FF7C80"/>
              </a:buClr>
              <a:buFont typeface="Wingdings" pitchFamily="2" charset="2"/>
              <a:buChar char="ü"/>
            </a:pPr>
            <a:r>
              <a:rPr lang="fa-IR" b="1">
                <a:cs typeface="2  Badr" pitchFamily="2" charset="-78"/>
              </a:rPr>
              <a:t>کنترل تغذیه از طریق تغییر انتخاب غذایی</a:t>
            </a:r>
          </a:p>
          <a:p>
            <a:pPr>
              <a:buClr>
                <a:srgbClr val="FF7C80"/>
              </a:buClr>
              <a:buFont typeface="Wingdings" pitchFamily="2" charset="2"/>
              <a:buChar char="ü"/>
            </a:pPr>
            <a:endParaRPr lang="en-US" b="1" dirty="0">
              <a:cs typeface="2  Badr" pitchFamily="2" charset="-78"/>
            </a:endParaRPr>
          </a:p>
        </p:txBody>
      </p:sp>
      <p:sp>
        <p:nvSpPr>
          <p:cNvPr id="99334" name="WordArt 6"/>
          <p:cNvSpPr>
            <a:spLocks noChangeArrowheads="1" noChangeShapeType="1" noTextEdit="1"/>
          </p:cNvSpPr>
          <p:nvPr/>
        </p:nvSpPr>
        <p:spPr bwMode="auto">
          <a:xfrm>
            <a:off x="1908175" y="620713"/>
            <a:ext cx="5111750" cy="1252537"/>
          </a:xfrm>
          <a:prstGeom prst="rect">
            <a:avLst/>
          </a:prstGeom>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pPr algn="ctr"/>
            <a:r>
              <a:rPr lang="fa-IR" sz="3200" kern="10">
                <a:ln w="9525">
                  <a:round/>
                  <a:headEnd/>
                  <a:tailEnd/>
                </a:ln>
                <a:gradFill rotWithShape="0">
                  <a:gsLst>
                    <a:gs pos="0">
                      <a:srgbClr val="FFFFCC"/>
                    </a:gs>
                    <a:gs pos="100000">
                      <a:srgbClr val="FF9999"/>
                    </a:gs>
                  </a:gsLst>
                  <a:lin ang="5400000" scaled="1"/>
                </a:gradFill>
                <a:latin typeface="2  Titr"/>
              </a:rPr>
              <a:t>اصول درمان چاقی</a:t>
            </a:r>
            <a:endParaRPr lang="en-US" sz="3200" kern="10" dirty="0">
              <a:ln w="9525">
                <a:round/>
                <a:headEnd/>
                <a:tailEnd/>
              </a:ln>
              <a:gradFill rotWithShape="0">
                <a:gsLst>
                  <a:gs pos="0">
                    <a:srgbClr val="FFFFCC"/>
                  </a:gs>
                  <a:gs pos="100000">
                    <a:srgbClr val="FF9999"/>
                  </a:gs>
                </a:gsLst>
                <a:lin ang="5400000" scaled="1"/>
              </a:gradFill>
              <a:latin typeface="2  Titr"/>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body" idx="1"/>
          </p:nvPr>
        </p:nvSpPr>
        <p:spPr>
          <a:xfrm>
            <a:off x="468313" y="2565400"/>
            <a:ext cx="8229600" cy="3881438"/>
          </a:xfrm>
        </p:spPr>
        <p:txBody>
          <a:bodyPr/>
          <a:lstStyle/>
          <a:p>
            <a:pPr algn="just">
              <a:lnSpc>
                <a:spcPct val="120000"/>
              </a:lnSpc>
              <a:buFontTx/>
              <a:buNone/>
            </a:pPr>
            <a:r>
              <a:rPr lang="en-US" sz="3500" dirty="0">
                <a:cs typeface="2  Zar" pitchFamily="2" charset="-78"/>
              </a:rPr>
              <a:t>    </a:t>
            </a:r>
            <a:r>
              <a:rPr lang="ar-SA" sz="3500">
                <a:cs typeface="2  Zar" pitchFamily="2" charset="-78"/>
              </a:rPr>
              <a:t>روش</a:t>
            </a:r>
            <a:r>
              <a:rPr lang="ar-SA" sz="3500">
                <a:cs typeface="Mitra" pitchFamily="2" charset="-78"/>
              </a:rPr>
              <a:t>‌</a:t>
            </a:r>
            <a:r>
              <a:rPr lang="ar-SA" sz="3500">
                <a:cs typeface="2  Zar" pitchFamily="2" charset="-78"/>
              </a:rPr>
              <a:t>هاي م</a:t>
            </a:r>
            <a:r>
              <a:rPr lang="fa-IR" sz="3500">
                <a:cs typeface="2  Zar" pitchFamily="2" charset="-78"/>
              </a:rPr>
              <a:t>ت</a:t>
            </a:r>
            <a:r>
              <a:rPr lang="ar-SA" sz="3500">
                <a:cs typeface="2  Zar" pitchFamily="2" charset="-78"/>
              </a:rPr>
              <a:t>عددي براي تخمين </a:t>
            </a:r>
            <a:r>
              <a:rPr lang="ar-SA" sz="3500">
                <a:solidFill>
                  <a:srgbClr val="A50021"/>
                </a:solidFill>
                <a:cs typeface="2  Zar" pitchFamily="2" charset="-78"/>
              </a:rPr>
              <a:t>چربي بدن</a:t>
            </a:r>
            <a:r>
              <a:rPr lang="ar-SA" sz="3500">
                <a:cs typeface="2  Zar" pitchFamily="2" charset="-78"/>
              </a:rPr>
              <a:t> و </a:t>
            </a:r>
            <a:r>
              <a:rPr lang="ar-SA" sz="3500">
                <a:solidFill>
                  <a:srgbClr val="A50021"/>
                </a:solidFill>
                <a:cs typeface="2  Zar" pitchFamily="2" charset="-78"/>
              </a:rPr>
              <a:t>توزيع</a:t>
            </a:r>
            <a:r>
              <a:rPr lang="ar-SA" sz="3500">
                <a:cs typeface="2  Zar" pitchFamily="2" charset="-78"/>
              </a:rPr>
              <a:t> آن وجود دارند كه در ميان</a:t>
            </a:r>
            <a:r>
              <a:rPr lang="en-US" sz="3500" dirty="0">
                <a:cs typeface="2  Zar" pitchFamily="2" charset="-78"/>
              </a:rPr>
              <a:t> </a:t>
            </a:r>
            <a:r>
              <a:rPr lang="ar-SA" sz="3500">
                <a:cs typeface="2  Zar" pitchFamily="2" charset="-78"/>
              </a:rPr>
              <a:t>آن</a:t>
            </a:r>
            <a:r>
              <a:rPr lang="ar-SA" sz="3500">
                <a:cs typeface="Mitra" pitchFamily="2" charset="-78"/>
              </a:rPr>
              <a:t>‌</a:t>
            </a:r>
            <a:r>
              <a:rPr lang="ar-SA" sz="3500">
                <a:cs typeface="2  Zar" pitchFamily="2" charset="-78"/>
              </a:rPr>
              <a:t>ها اندازه</a:t>
            </a:r>
            <a:r>
              <a:rPr lang="ar-SA" sz="3500">
                <a:cs typeface="Mitra" pitchFamily="2" charset="-78"/>
              </a:rPr>
              <a:t>‌</a:t>
            </a:r>
            <a:r>
              <a:rPr lang="ar-SA" sz="3500">
                <a:cs typeface="2  Zar" pitchFamily="2" charset="-78"/>
              </a:rPr>
              <a:t>گيري ضخامت پوست، تعيين محيط قسمت</a:t>
            </a:r>
            <a:r>
              <a:rPr lang="ar-SA" sz="3500">
                <a:cs typeface="Mitra" pitchFamily="2" charset="-78"/>
              </a:rPr>
              <a:t>‌</a:t>
            </a:r>
            <a:r>
              <a:rPr lang="ar-SA" sz="3500">
                <a:cs typeface="2  Zar" pitchFamily="2" charset="-78"/>
              </a:rPr>
              <a:t>هاي مختلف بدن و اولتراسوند </a:t>
            </a:r>
            <a:r>
              <a:rPr lang="fa-IR" sz="3500">
                <a:cs typeface="2  Zar" pitchFamily="2" charset="-78"/>
              </a:rPr>
              <a:t> </a:t>
            </a:r>
            <a:r>
              <a:rPr lang="fa-IR" sz="3500">
                <a:solidFill>
                  <a:srgbClr val="A50021"/>
                </a:solidFill>
                <a:cs typeface="2  Zar" pitchFamily="2" charset="-78"/>
              </a:rPr>
              <a:t>مشکل +</a:t>
            </a:r>
            <a:r>
              <a:rPr lang="ar-SA" sz="3500">
                <a:solidFill>
                  <a:srgbClr val="A50021"/>
                </a:solidFill>
                <a:cs typeface="2  Zar" pitchFamily="2" charset="-78"/>
              </a:rPr>
              <a:t>داراي دقت كم يا متوسط هستند</a:t>
            </a:r>
            <a:r>
              <a:rPr lang="fa-IR" sz="3500">
                <a:solidFill>
                  <a:srgbClr val="A50021"/>
                </a:solidFill>
                <a:cs typeface="2  Zar" pitchFamily="2" charset="-78"/>
              </a:rPr>
              <a:t>.</a:t>
            </a:r>
            <a:r>
              <a:rPr lang="ar-SA" sz="3500">
                <a:solidFill>
                  <a:srgbClr val="9966FF"/>
                </a:solidFill>
                <a:cs typeface="2  Zar" pitchFamily="2" charset="-78"/>
              </a:rPr>
              <a:t> </a:t>
            </a:r>
            <a:endParaRPr lang="fa-IR" sz="3500">
              <a:solidFill>
                <a:srgbClr val="9966FF"/>
              </a:solidFill>
              <a:cs typeface="2  Zar" pitchFamily="2" charset="-78"/>
            </a:endParaRPr>
          </a:p>
          <a:p>
            <a:pPr algn="just">
              <a:lnSpc>
                <a:spcPct val="120000"/>
              </a:lnSpc>
              <a:buFontTx/>
              <a:buNone/>
            </a:pPr>
            <a:r>
              <a:rPr lang="en-US" sz="3500" dirty="0">
                <a:cs typeface="2  Zar" pitchFamily="2" charset="-78"/>
              </a:rPr>
              <a:t>    </a:t>
            </a:r>
            <a:endParaRPr lang="en-US" sz="3500" dirty="0">
              <a:solidFill>
                <a:srgbClr val="FF7C80"/>
              </a:solidFill>
              <a:cs typeface="2  Zar" pitchFamily="2" charset="-78"/>
            </a:endParaRPr>
          </a:p>
        </p:txBody>
      </p:sp>
      <p:pic>
        <p:nvPicPr>
          <p:cNvPr id="143363" name="Picture 3" descr="CAR35KF9"/>
          <p:cNvPicPr>
            <a:picLocks noChangeAspect="1" noChangeArrowheads="1"/>
          </p:cNvPicPr>
          <p:nvPr/>
        </p:nvPicPr>
        <p:blipFill>
          <a:blip r:embed="rId3" cstate="print"/>
          <a:srcRect/>
          <a:stretch>
            <a:fillRect/>
          </a:stretch>
        </p:blipFill>
        <p:spPr bwMode="auto">
          <a:xfrm>
            <a:off x="6084888" y="115888"/>
            <a:ext cx="2808287" cy="2520950"/>
          </a:xfrm>
          <a:prstGeom prst="rect">
            <a:avLst/>
          </a:prstGeom>
          <a:noFill/>
        </p:spPr>
      </p:pic>
      <p:sp>
        <p:nvSpPr>
          <p:cNvPr id="143364" name="WordArt 4"/>
          <p:cNvSpPr>
            <a:spLocks noChangeArrowheads="1" noChangeShapeType="1" noTextEdit="1"/>
          </p:cNvSpPr>
          <p:nvPr/>
        </p:nvSpPr>
        <p:spPr bwMode="auto">
          <a:xfrm>
            <a:off x="2484438" y="549275"/>
            <a:ext cx="2903537" cy="1655763"/>
          </a:xfrm>
          <a:prstGeom prst="rect">
            <a:avLst/>
          </a:prstGeom>
        </p:spPr>
        <p:txBody>
          <a:bodyPr wrap="none" fromWordArt="1">
            <a:prstTxWarp prst="textDoubleWave1">
              <a:avLst>
                <a:gd name="adj1" fmla="val 6519"/>
                <a:gd name="adj2" fmla="val 28"/>
              </a:avLst>
            </a:prstTxWarp>
          </a:bodyPr>
          <a:lstStyle/>
          <a:p>
            <a:pPr algn="ctr"/>
            <a:r>
              <a:rPr lang="fa-IR" sz="3600" b="1" kern="10">
                <a:ln w="9525">
                  <a:solidFill>
                    <a:srgbClr val="990033"/>
                  </a:solidFill>
                  <a:round/>
                  <a:headEnd/>
                  <a:tailEnd/>
                </a:ln>
                <a:solidFill>
                  <a:srgbClr val="993366"/>
                </a:solidFill>
                <a:effectLst>
                  <a:outerShdw dist="53882" dir="2700000" algn="ctr" rotWithShape="0">
                    <a:srgbClr val="C0C0C0">
                      <a:alpha val="80000"/>
                    </a:srgbClr>
                  </a:outerShdw>
                </a:effectLst>
                <a:latin typeface="2  Yagut"/>
              </a:rPr>
              <a:t>تعيين چاقي</a:t>
            </a:r>
            <a:endParaRPr lang="en-US" sz="3600" b="1" kern="10" dirty="0">
              <a:ln w="9525">
                <a:solidFill>
                  <a:srgbClr val="990033"/>
                </a:solidFill>
                <a:round/>
                <a:headEnd/>
                <a:tailEnd/>
              </a:ln>
              <a:solidFill>
                <a:srgbClr val="993366"/>
              </a:solidFill>
              <a:effectLst>
                <a:outerShdw dist="53882" dir="2700000" algn="ctr" rotWithShape="0">
                  <a:srgbClr val="C0C0C0">
                    <a:alpha val="80000"/>
                  </a:srgbClr>
                </a:outerShdw>
              </a:effectLst>
              <a:latin typeface="2  Yagut"/>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3"/>
          <p:cNvSpPr>
            <a:spLocks noGrp="1" noChangeArrowheads="1"/>
          </p:cNvSpPr>
          <p:nvPr>
            <p:ph type="body" idx="1"/>
          </p:nvPr>
        </p:nvSpPr>
        <p:spPr>
          <a:xfrm>
            <a:off x="457200" y="2276475"/>
            <a:ext cx="8229600" cy="3849688"/>
          </a:xfrm>
        </p:spPr>
        <p:txBody>
          <a:bodyPr/>
          <a:lstStyle/>
          <a:p>
            <a:pPr algn="just">
              <a:buClr>
                <a:srgbClr val="CC3300"/>
              </a:buClr>
              <a:buFont typeface="Wingdings" pitchFamily="2" charset="2"/>
              <a:buChar char="§"/>
            </a:pPr>
            <a:r>
              <a:rPr lang="fa-IR" b="1">
                <a:cs typeface="2  Badr" pitchFamily="2" charset="-78"/>
              </a:rPr>
              <a:t>نظارت بر خود همراه با یادداشت های روزانه میتواند در تشخیص وضعیت فیزیکی و روحی مفید باشد.</a:t>
            </a:r>
          </a:p>
          <a:p>
            <a:pPr algn="just">
              <a:buClr>
                <a:srgbClr val="CC3300"/>
              </a:buClr>
              <a:buFont typeface="Wingdings" pitchFamily="2" charset="2"/>
              <a:buChar char="§"/>
            </a:pPr>
            <a:r>
              <a:rPr lang="fa-IR" b="1">
                <a:cs typeface="2  Badr" pitchFamily="2" charset="-78"/>
              </a:rPr>
              <a:t>از این طریق می توان راه حل منطقی برای حل مشکل چاقی یافت.</a:t>
            </a:r>
            <a:endParaRPr lang="en-US" b="1" dirty="0">
              <a:cs typeface="2  Badr" pitchFamily="2" charset="-78"/>
            </a:endParaRPr>
          </a:p>
        </p:txBody>
      </p:sp>
      <p:sp>
        <p:nvSpPr>
          <p:cNvPr id="100358" name="WordArt 6"/>
          <p:cNvSpPr>
            <a:spLocks noChangeArrowheads="1" noChangeShapeType="1" noTextEdit="1"/>
          </p:cNvSpPr>
          <p:nvPr/>
        </p:nvSpPr>
        <p:spPr bwMode="auto">
          <a:xfrm>
            <a:off x="1692275" y="549275"/>
            <a:ext cx="5256213" cy="977900"/>
          </a:xfrm>
          <a:prstGeom prst="rect">
            <a:avLst/>
          </a:prstGeom>
        </p:spPr>
        <p:txBody>
          <a:bodyPr wrap="none" fromWordArt="1">
            <a:prstTxWarp prst="textWave1">
              <a:avLst>
                <a:gd name="adj1" fmla="val 13005"/>
                <a:gd name="adj2" fmla="val 0"/>
              </a:avLst>
            </a:prstTxWarp>
          </a:bodyPr>
          <a:lstStyle/>
          <a:p>
            <a:pPr algn="ctr"/>
            <a:r>
              <a:rPr lang="fa-IR" sz="3200" kern="10">
                <a:ln w="9525">
                  <a:noFill/>
                  <a:round/>
                  <a:headEnd/>
                  <a:tailEnd/>
                </a:ln>
                <a:solidFill>
                  <a:schemeClr val="bg2"/>
                </a:solidFill>
                <a:effectLst>
                  <a:outerShdw dist="53882" dir="2700000" algn="ctr" rotWithShape="0">
                    <a:srgbClr val="C0C0C0">
                      <a:alpha val="80000"/>
                    </a:srgbClr>
                  </a:outerShdw>
                </a:effectLst>
                <a:latin typeface="2  Titr"/>
              </a:rPr>
              <a:t>طریقه نظارت بر خود</a:t>
            </a:r>
            <a:endParaRPr lang="en-US" sz="3200" kern="10" dirty="0">
              <a:ln w="9525">
                <a:noFill/>
                <a:round/>
                <a:headEnd/>
                <a:tailEnd/>
              </a:ln>
              <a:solidFill>
                <a:schemeClr val="bg2"/>
              </a:solidFill>
              <a:effectLst>
                <a:outerShdw dist="53882" dir="2700000" algn="ctr" rotWithShape="0">
                  <a:srgbClr val="C0C0C0">
                    <a:alpha val="80000"/>
                  </a:srgbClr>
                </a:outerShdw>
              </a:effectLst>
              <a:latin typeface="2  Titr"/>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3"/>
          <p:cNvSpPr>
            <a:spLocks noGrp="1" noChangeArrowheads="1"/>
          </p:cNvSpPr>
          <p:nvPr>
            <p:ph type="body" idx="1"/>
          </p:nvPr>
        </p:nvSpPr>
        <p:spPr>
          <a:xfrm>
            <a:off x="250825" y="2492375"/>
            <a:ext cx="8435975" cy="3633788"/>
          </a:xfrm>
        </p:spPr>
        <p:txBody>
          <a:bodyPr/>
          <a:lstStyle/>
          <a:p>
            <a:r>
              <a:rPr lang="fa-IR" b="1">
                <a:cs typeface="2  Badr" pitchFamily="2" charset="-78"/>
              </a:rPr>
              <a:t>شامل تعدیل رویدادهایی است که با موارد زیر مرتبط است:</a:t>
            </a:r>
          </a:p>
          <a:p>
            <a:endParaRPr lang="fa-IR" b="1">
              <a:cs typeface="2  Badr" pitchFamily="2" charset="-78"/>
            </a:endParaRPr>
          </a:p>
          <a:p>
            <a:pPr>
              <a:buClr>
                <a:srgbClr val="CC3300"/>
              </a:buClr>
              <a:buFont typeface="Wingdings" pitchFamily="2" charset="2"/>
              <a:buChar char="§"/>
            </a:pPr>
            <a:r>
              <a:rPr lang="fa-IR" b="1">
                <a:cs typeface="2  Badr" pitchFamily="2" charset="-78"/>
              </a:rPr>
              <a:t>با خوردن</a:t>
            </a:r>
          </a:p>
          <a:p>
            <a:pPr>
              <a:buClr>
                <a:srgbClr val="CC3300"/>
              </a:buClr>
              <a:buFont typeface="Wingdings" pitchFamily="2" charset="2"/>
              <a:buChar char="§"/>
            </a:pPr>
            <a:r>
              <a:rPr lang="fa-IR" b="1">
                <a:cs typeface="2  Badr" pitchFamily="2" charset="-78"/>
              </a:rPr>
              <a:t>با نوع غذای مصرفی </a:t>
            </a:r>
          </a:p>
          <a:p>
            <a:pPr>
              <a:buClr>
                <a:srgbClr val="CC3300"/>
              </a:buClr>
              <a:buFont typeface="Wingdings" pitchFamily="2" charset="2"/>
              <a:buChar char="§"/>
            </a:pPr>
            <a:r>
              <a:rPr lang="fa-IR" b="1">
                <a:cs typeface="2  Badr" pitchFamily="2" charset="-78"/>
              </a:rPr>
              <a:t>تبعات خوردن</a:t>
            </a:r>
          </a:p>
        </p:txBody>
      </p:sp>
      <p:sp>
        <p:nvSpPr>
          <p:cNvPr id="101380" name="WordArt 4"/>
          <p:cNvSpPr>
            <a:spLocks noChangeArrowheads="1" noChangeShapeType="1" noTextEdit="1"/>
          </p:cNvSpPr>
          <p:nvPr/>
        </p:nvSpPr>
        <p:spPr bwMode="auto">
          <a:xfrm>
            <a:off x="1547813" y="908050"/>
            <a:ext cx="5761037" cy="977900"/>
          </a:xfrm>
          <a:prstGeom prst="rect">
            <a:avLst/>
          </a:prstGeom>
        </p:spPr>
        <p:txBody>
          <a:bodyPr wrap="none" fromWordArt="1">
            <a:prstTxWarp prst="textWave1">
              <a:avLst>
                <a:gd name="adj1" fmla="val 13005"/>
                <a:gd name="adj2" fmla="val 0"/>
              </a:avLst>
            </a:prstTxWarp>
          </a:bodyPr>
          <a:lstStyle/>
          <a:p>
            <a:pPr algn="ctr"/>
            <a:r>
              <a:rPr lang="fa-IR" sz="3200" kern="10">
                <a:ln w="9525">
                  <a:noFill/>
                  <a:round/>
                  <a:headEnd/>
                  <a:tailEnd/>
                </a:ln>
                <a:solidFill>
                  <a:schemeClr val="bg2"/>
                </a:solidFill>
                <a:effectLst>
                  <a:outerShdw dist="53882" dir="2700000" algn="ctr" rotWithShape="0">
                    <a:srgbClr val="C0C0C0">
                      <a:alpha val="80000"/>
                    </a:srgbClr>
                  </a:outerShdw>
                </a:effectLst>
                <a:latin typeface="2  Titr"/>
              </a:rPr>
              <a:t>کنترل محرک ها</a:t>
            </a:r>
            <a:endParaRPr lang="en-US" sz="3200" kern="10" dirty="0">
              <a:ln w="9525">
                <a:noFill/>
                <a:round/>
                <a:headEnd/>
                <a:tailEnd/>
              </a:ln>
              <a:solidFill>
                <a:schemeClr val="bg2"/>
              </a:solidFill>
              <a:effectLst>
                <a:outerShdw dist="53882" dir="2700000" algn="ctr" rotWithShape="0">
                  <a:srgbClr val="C0C0C0">
                    <a:alpha val="80000"/>
                  </a:srgbClr>
                </a:outerShdw>
              </a:effectLst>
              <a:latin typeface="2  Titr"/>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body" idx="1"/>
          </p:nvPr>
        </p:nvSpPr>
        <p:spPr>
          <a:xfrm>
            <a:off x="685800" y="1412875"/>
            <a:ext cx="7772400" cy="5688013"/>
          </a:xfrm>
        </p:spPr>
        <p:txBody>
          <a:bodyPr/>
          <a:lstStyle/>
          <a:p>
            <a:pPr algn="just">
              <a:buClr>
                <a:srgbClr val="993366"/>
              </a:buClr>
              <a:buFont typeface="Wingdings" pitchFamily="2" charset="2"/>
              <a:buChar char="ü"/>
            </a:pPr>
            <a:r>
              <a:rPr lang="fa-IR" sz="2600" b="1" dirty="0">
                <a:cs typeface="2  Zar" pitchFamily="2" charset="-78"/>
              </a:rPr>
              <a:t>ناآگاهي مردم در مورد روش صحيح طبخ و سرخ كردن غذا</a:t>
            </a:r>
          </a:p>
          <a:p>
            <a:pPr algn="just">
              <a:buClr>
                <a:srgbClr val="993366"/>
              </a:buClr>
              <a:buFont typeface="Wingdings" pitchFamily="2" charset="2"/>
              <a:buChar char="ü"/>
            </a:pPr>
            <a:r>
              <a:rPr lang="fa-IR" sz="2600" b="1" dirty="0">
                <a:cs typeface="2  Zar" pitchFamily="2" charset="-78"/>
              </a:rPr>
              <a:t>كمبود آموزشهاي تغذيه </a:t>
            </a:r>
          </a:p>
          <a:p>
            <a:pPr algn="just">
              <a:buClr>
                <a:srgbClr val="993366"/>
              </a:buClr>
              <a:buFont typeface="Wingdings" pitchFamily="2" charset="2"/>
              <a:buChar char="ü"/>
            </a:pPr>
            <a:r>
              <a:rPr lang="fa-IR" sz="2600" b="1" dirty="0">
                <a:cs typeface="2  Zar" pitchFamily="2" charset="-78"/>
              </a:rPr>
              <a:t>نداشتن برنامه هاي صحيح تغذيه اي براي نهار و ميان وعده </a:t>
            </a:r>
          </a:p>
          <a:p>
            <a:pPr algn="just">
              <a:buClr>
                <a:srgbClr val="993366"/>
              </a:buClr>
              <a:buFont typeface="Wingdings" pitchFamily="2" charset="2"/>
              <a:buChar char="ü"/>
            </a:pPr>
            <a:r>
              <a:rPr lang="fa-IR" sz="2600" b="1" dirty="0">
                <a:cs typeface="2  Zar" pitchFamily="2" charset="-78"/>
              </a:rPr>
              <a:t>روشن و يكنواخت نبودن توصيه هاي تغذيه اي كه از سوي متخصصين ارايه مي گردد.</a:t>
            </a:r>
          </a:p>
          <a:p>
            <a:pPr algn="just">
              <a:buClr>
                <a:srgbClr val="993366"/>
              </a:buClr>
              <a:buFont typeface="Wingdings" pitchFamily="2" charset="2"/>
              <a:buChar char="ü"/>
            </a:pPr>
            <a:r>
              <a:rPr lang="fa-IR" sz="2600" b="1" dirty="0">
                <a:cs typeface="2  Zar" pitchFamily="2" charset="-78"/>
              </a:rPr>
              <a:t>عدم آگاهي در مورد تغذيه سالم و صحيح كودكان در سنين مدرسه.</a:t>
            </a:r>
          </a:p>
          <a:p>
            <a:pPr algn="just">
              <a:buClr>
                <a:srgbClr val="993366"/>
              </a:buClr>
              <a:buFont typeface="Wingdings" pitchFamily="2" charset="2"/>
              <a:buChar char="ü"/>
            </a:pPr>
            <a:r>
              <a:rPr lang="fa-IR" sz="2600" b="1" dirty="0">
                <a:cs typeface="2  Zar" pitchFamily="2" charset="-78"/>
              </a:rPr>
              <a:t>عدم آگاهي عموم از منافع فعاليت بدني</a:t>
            </a:r>
          </a:p>
          <a:p>
            <a:pPr algn="just">
              <a:buClr>
                <a:srgbClr val="993366"/>
              </a:buClr>
              <a:buFont typeface="Wingdings" pitchFamily="2" charset="2"/>
              <a:buChar char="ü"/>
            </a:pPr>
            <a:r>
              <a:rPr lang="fa-IR" sz="2600" b="1" dirty="0">
                <a:cs typeface="2  Zar" pitchFamily="2" charset="-78"/>
              </a:rPr>
              <a:t>عادي نبودن انجام فعاليت بدني در برنامه زندگي روزانه.</a:t>
            </a:r>
          </a:p>
          <a:p>
            <a:pPr algn="just">
              <a:buClr>
                <a:srgbClr val="993366"/>
              </a:buClr>
              <a:buFont typeface="Wingdings" pitchFamily="2" charset="2"/>
              <a:buChar char="ü"/>
            </a:pPr>
            <a:r>
              <a:rPr lang="fa-IR" sz="2600" b="1" dirty="0">
                <a:cs typeface="2  Zar" pitchFamily="2" charset="-78"/>
              </a:rPr>
              <a:t>در دسترس نبودن فضاي مناسب براي فعاليت بدني به ويژه بانوان</a:t>
            </a:r>
            <a:endParaRPr lang="en-US" sz="2600" b="1" dirty="0">
              <a:cs typeface="2  Zar" pitchFamily="2" charset="-78"/>
            </a:endParaRPr>
          </a:p>
        </p:txBody>
      </p:sp>
      <p:sp>
        <p:nvSpPr>
          <p:cNvPr id="118787" name="WordArt 3"/>
          <p:cNvSpPr>
            <a:spLocks noChangeArrowheads="1" noChangeShapeType="1" noTextEdit="1"/>
          </p:cNvSpPr>
          <p:nvPr/>
        </p:nvSpPr>
        <p:spPr bwMode="auto">
          <a:xfrm>
            <a:off x="3238500" y="404813"/>
            <a:ext cx="2486025" cy="798512"/>
          </a:xfrm>
          <a:prstGeom prst="rect">
            <a:avLst/>
          </a:prstGeom>
        </p:spPr>
        <p:txBody>
          <a:bodyPr wrap="none" fromWordArt="1">
            <a:prstTxWarp prst="textDoubleWave1">
              <a:avLst>
                <a:gd name="adj1" fmla="val 4972"/>
                <a:gd name="adj2" fmla="val 0"/>
              </a:avLst>
            </a:prstTxWarp>
          </a:bodyPr>
          <a:lstStyle/>
          <a:p>
            <a:pPr algn="ctr"/>
            <a:r>
              <a:rPr lang="fa-IR" sz="2800" b="1" kern="10">
                <a:ln w="9525">
                  <a:solidFill>
                    <a:srgbClr val="990033"/>
                  </a:solidFill>
                  <a:round/>
                  <a:headEnd/>
                  <a:tailEnd/>
                </a:ln>
                <a:solidFill>
                  <a:srgbClr val="993366"/>
                </a:solidFill>
                <a:effectLst>
                  <a:outerShdw dist="53882" dir="2700000" algn="ctr" rotWithShape="0">
                    <a:srgbClr val="C0C0C0">
                      <a:alpha val="80000"/>
                    </a:srgbClr>
                  </a:outerShdw>
                </a:effectLst>
                <a:latin typeface="2  Yagut"/>
              </a:rPr>
              <a:t>كاستي ها</a:t>
            </a:r>
            <a:endParaRPr lang="en-US" sz="2800" b="1" kern="10" dirty="0">
              <a:ln w="9525">
                <a:solidFill>
                  <a:srgbClr val="990033"/>
                </a:solidFill>
                <a:round/>
                <a:headEnd/>
                <a:tailEnd/>
              </a:ln>
              <a:solidFill>
                <a:srgbClr val="993366"/>
              </a:solidFill>
              <a:effectLst>
                <a:outerShdw dist="53882" dir="2700000" algn="ctr" rotWithShape="0">
                  <a:srgbClr val="C0C0C0">
                    <a:alpha val="80000"/>
                  </a:srgbClr>
                </a:outerShdw>
              </a:effectLst>
              <a:latin typeface="2  Yagut"/>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p:txBody>
          <a:bodyPr/>
          <a:lstStyle/>
          <a:p>
            <a:pPr algn="r"/>
            <a:r>
              <a:rPr lang="fa-IR">
                <a:effectLst>
                  <a:outerShdw blurRad="38100" dist="38100" dir="2700000" algn="tl">
                    <a:srgbClr val="FFFFFF"/>
                  </a:outerShdw>
                </a:effectLst>
              </a:rPr>
              <a:t>تعریف تغذیه صحیح :                                   </a:t>
            </a:r>
            <a:endParaRPr lang="en-US" dirty="0">
              <a:effectLst>
                <a:outerShdw blurRad="38100" dist="38100" dir="2700000" algn="tl">
                  <a:srgbClr val="FFFFFF"/>
                </a:outerShdw>
              </a:effectLst>
            </a:endParaRPr>
          </a:p>
        </p:txBody>
      </p:sp>
      <p:sp>
        <p:nvSpPr>
          <p:cNvPr id="17411" name="Rectangle 3"/>
          <p:cNvSpPr>
            <a:spLocks noGrp="1" noChangeArrowheads="1"/>
          </p:cNvSpPr>
          <p:nvPr>
            <p:ph type="body" idx="4294967295"/>
          </p:nvPr>
        </p:nvSpPr>
        <p:spPr/>
        <p:txBody>
          <a:bodyPr/>
          <a:lstStyle/>
          <a:p>
            <a:pPr>
              <a:buFontTx/>
              <a:buNone/>
            </a:pPr>
            <a:r>
              <a:rPr lang="fa-IR" dirty="0">
                <a:effectLst>
                  <a:outerShdw blurRad="38100" dist="38100" dir="2700000" algn="tl">
                    <a:srgbClr val="FFFFFF"/>
                  </a:outerShdw>
                </a:effectLst>
              </a:rPr>
              <a:t>تغذیه عبارت است از رساندن مواد غذایی به بدن به مقادیر متناسب و انتخاب انواع غذا ها به نحوی که احتیاجات روزانه انسان به مواد مغذی بر اورده شود .</a:t>
            </a:r>
          </a:p>
          <a:p>
            <a:pPr>
              <a:buFontTx/>
              <a:buNone/>
            </a:pPr>
            <a:r>
              <a:rPr lang="fa-IR" dirty="0">
                <a:effectLst>
                  <a:outerShdw blurRad="38100" dist="38100" dir="2700000" algn="tl">
                    <a:srgbClr val="FFFFFF"/>
                  </a:outerShdw>
                </a:effectLst>
              </a:rPr>
              <a:t>مواد مغذی به دو قسمت انرژی زا ( کربوهیدراتها ، چربی ها ، پروتیین ها ) و غیر انرژی زا (ویتامین ها اب و مواد معدنی ) تقسیم می شوند                      </a:t>
            </a:r>
            <a:endParaRPr lang="en-US" dirty="0">
              <a:effectLst>
                <a:outerShdw blurRad="38100" dist="38100" dir="2700000" algn="tl">
                  <a:srgbClr val="FFFFFF"/>
                </a:outerShdw>
              </a:effectLst>
            </a:endParaRPr>
          </a:p>
          <a:p>
            <a:pPr>
              <a:buFontTx/>
              <a:buNone/>
            </a:pPr>
            <a:endParaRPr lang="en-US" dirty="0">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p:txBody>
          <a:bodyPr/>
          <a:lstStyle/>
          <a:p>
            <a:pPr algn="r"/>
            <a:r>
              <a:rPr lang="fa-IR">
                <a:effectLst>
                  <a:outerShdw blurRad="38100" dist="38100" dir="2700000" algn="tl">
                    <a:srgbClr val="FFFFFF"/>
                  </a:outerShdw>
                </a:effectLst>
              </a:rPr>
              <a:t>نقش مواد غذایی در بدن :</a:t>
            </a:r>
            <a:endParaRPr lang="en-US" dirty="0">
              <a:effectLst>
                <a:outerShdw blurRad="38100" dist="38100" dir="2700000" algn="tl">
                  <a:srgbClr val="FFFFFF"/>
                </a:outerShdw>
              </a:effectLst>
            </a:endParaRPr>
          </a:p>
        </p:txBody>
      </p:sp>
      <p:sp>
        <p:nvSpPr>
          <p:cNvPr id="18435" name="Rectangle 3"/>
          <p:cNvSpPr>
            <a:spLocks noGrp="1" noChangeArrowheads="1"/>
          </p:cNvSpPr>
          <p:nvPr>
            <p:ph type="body" idx="4294967295"/>
          </p:nvPr>
        </p:nvSpPr>
        <p:spPr/>
        <p:txBody>
          <a:bodyPr/>
          <a:lstStyle/>
          <a:p>
            <a:pPr>
              <a:buFontTx/>
              <a:buNone/>
            </a:pPr>
            <a:r>
              <a:rPr lang="fa-IR">
                <a:effectLst>
                  <a:outerShdw blurRad="38100" dist="38100" dir="2700000" algn="tl">
                    <a:srgbClr val="FFFFFF"/>
                  </a:outerShdw>
                </a:effectLst>
              </a:rPr>
              <a:t>الف ) تامین انرژی و سوخت مورد نیاز بدن              </a:t>
            </a:r>
          </a:p>
          <a:p>
            <a:pPr>
              <a:buFontTx/>
              <a:buNone/>
            </a:pPr>
            <a:r>
              <a:rPr lang="fa-IR">
                <a:effectLst>
                  <a:outerShdw blurRad="38100" dist="38100" dir="2700000" algn="tl">
                    <a:srgbClr val="FFFFFF"/>
                  </a:outerShdw>
                </a:effectLst>
              </a:rPr>
              <a:t>ب ) تامین مواد لازم جهت رشد ، نمو و ترمیم بافتهای آسیب دیده .                                                </a:t>
            </a:r>
          </a:p>
          <a:p>
            <a:pPr>
              <a:buFontTx/>
              <a:buNone/>
            </a:pPr>
            <a:r>
              <a:rPr lang="fa-IR">
                <a:effectLst>
                  <a:outerShdw blurRad="38100" dist="38100" dir="2700000" algn="tl">
                    <a:srgbClr val="FFFFFF"/>
                  </a:outerShdw>
                </a:effectLst>
              </a:rPr>
              <a:t>ج ) تامین ویتامین ها و مواد معدنی که برای رشد و تنظیم واکنشهای مختلف بدن ضروری است .          </a:t>
            </a:r>
            <a:endParaRPr lang="en-US" dirty="0">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4"/>
          <p:cNvSpPr>
            <a:spLocks noGrp="1" noChangeArrowheads="1"/>
          </p:cNvSpPr>
          <p:nvPr>
            <p:ph type="title" idx="4294967295"/>
          </p:nvPr>
        </p:nvSpPr>
        <p:spPr>
          <a:xfrm>
            <a:off x="1066800" y="609600"/>
            <a:ext cx="7543800" cy="1431925"/>
          </a:xfrm>
        </p:spPr>
        <p:txBody>
          <a:bodyPr/>
          <a:lstStyle/>
          <a:p>
            <a:pPr algn="r"/>
            <a:r>
              <a:rPr lang="fa-IR" sz="4000">
                <a:effectLst>
                  <a:outerShdw blurRad="38100" dist="38100" dir="2700000" algn="tl">
                    <a:srgbClr val="FFFFFF"/>
                  </a:outerShdw>
                </a:effectLst>
              </a:rPr>
              <a:t>طبقه بندی عوامل مغذی بر اساس کاربرد آنها </a:t>
            </a:r>
            <a:br>
              <a:rPr lang="fa-IR" sz="4000">
                <a:effectLst>
                  <a:outerShdw blurRad="38100" dist="38100" dir="2700000" algn="tl">
                    <a:srgbClr val="FFFFFF"/>
                  </a:outerShdw>
                </a:effectLst>
              </a:rPr>
            </a:br>
            <a:r>
              <a:rPr lang="fa-IR" sz="4000">
                <a:effectLst>
                  <a:outerShdw blurRad="38100" dist="38100" dir="2700000" algn="tl">
                    <a:srgbClr val="FFFFFF"/>
                  </a:outerShdw>
                </a:effectLst>
              </a:rPr>
              <a:t>در بدن                                             </a:t>
            </a:r>
            <a:endParaRPr lang="en-US" sz="4000" dirty="0">
              <a:effectLst>
                <a:outerShdw blurRad="38100" dist="38100" dir="2700000" algn="tl">
                  <a:srgbClr val="FFFFFF"/>
                </a:outerShdw>
              </a:effectLst>
            </a:endParaRPr>
          </a:p>
        </p:txBody>
      </p:sp>
      <p:graphicFrame>
        <p:nvGraphicFramePr>
          <p:cNvPr id="19610" name="Group 154"/>
          <p:cNvGraphicFramePr>
            <a:graphicFrameLocks noGrp="1"/>
          </p:cNvGraphicFramePr>
          <p:nvPr/>
        </p:nvGraphicFramePr>
        <p:xfrm>
          <a:off x="838200" y="1981200"/>
          <a:ext cx="8077200" cy="3584448"/>
        </p:xfrm>
        <a:graphic>
          <a:graphicData uri="http://schemas.openxmlformats.org/drawingml/2006/table">
            <a:tbl>
              <a:tblPr/>
              <a:tblGrid>
                <a:gridCol w="2692400"/>
                <a:gridCol w="2692400"/>
                <a:gridCol w="2692400"/>
              </a:tblGrid>
              <a:tr h="1371600">
                <a:tc>
                  <a:txBody>
                    <a:bodyPr/>
                    <a:lstStyle/>
                    <a:p>
                      <a:pPr marL="0" marR="0" lvl="0" indent="0" algn="r" defTabSz="914400" rtl="1" eaLnBrk="1" fontAlgn="base" latinLnBrk="0" hangingPunct="1">
                        <a:lnSpc>
                          <a:spcPct val="100000"/>
                        </a:lnSpc>
                        <a:spcBef>
                          <a:spcPct val="20000"/>
                        </a:spcBef>
                        <a:spcAft>
                          <a:spcPct val="0"/>
                        </a:spcAft>
                        <a:buClrTx/>
                        <a:buSzTx/>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rPr>
                        <a:t>رشد و ترمیم سلولها</a:t>
                      </a:r>
                      <a:endParaRPr kumimoji="0" lang="en-US" sz="2800" b="0" i="0" u="none" strike="noStrike" cap="none" normalizeH="0" baseline="0" dirty="0" smtClean="0">
                        <a:ln>
                          <a:noFill/>
                        </a:ln>
                        <a:solidFill>
                          <a:schemeClr val="tx1"/>
                        </a:solidFill>
                        <a:effectLst>
                          <a:outerShdw blurRad="38100" dist="38100" dir="2700000" algn="tl">
                            <a:srgbClr val="FFFFFF"/>
                          </a:outerShdw>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rPr>
                        <a:t>تنظیم اعمال بدن </a:t>
                      </a:r>
                      <a:endParaRPr kumimoji="0" lang="en-US" sz="2800" b="0" i="0" u="none" strike="noStrike" cap="none" normalizeH="0" baseline="0" dirty="0" smtClean="0">
                        <a:ln>
                          <a:noFill/>
                        </a:ln>
                        <a:solidFill>
                          <a:schemeClr val="tx1"/>
                        </a:solidFill>
                        <a:effectLst>
                          <a:outerShdw blurRad="38100" dist="38100" dir="2700000" algn="tl">
                            <a:srgbClr val="FFFFFF"/>
                          </a:outerShdw>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rPr>
                        <a:t>منبع انرژی     </a:t>
                      </a:r>
                      <a:endParaRPr kumimoji="0" lang="en-US" sz="2800" b="0" i="0" u="none" strike="noStrike" cap="none" normalizeH="0" baseline="0" dirty="0" smtClean="0">
                        <a:ln>
                          <a:noFill/>
                        </a:ln>
                        <a:solidFill>
                          <a:schemeClr val="tx1"/>
                        </a:solidFill>
                        <a:effectLst>
                          <a:outerShdw blurRad="38100" dist="38100" dir="2700000" algn="tl">
                            <a:srgbClr val="FFFFFF"/>
                          </a:outerShdw>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71600">
                <a:tc>
                  <a:txBody>
                    <a:bodyPr/>
                    <a:lstStyle/>
                    <a:p>
                      <a:pPr marL="0" marR="0" lvl="0" indent="0" algn="r" defTabSz="914400" rtl="1" eaLnBrk="1" fontAlgn="base" latinLnBrk="0" hangingPunct="1">
                        <a:lnSpc>
                          <a:spcPct val="100000"/>
                        </a:lnSpc>
                        <a:spcBef>
                          <a:spcPct val="20000"/>
                        </a:spcBef>
                        <a:spcAft>
                          <a:spcPct val="0"/>
                        </a:spcAft>
                        <a:buClrTx/>
                        <a:buSzTx/>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rPr>
                        <a:t>پروتیین ها      </a:t>
                      </a:r>
                    </a:p>
                    <a:p>
                      <a:pPr marL="0" marR="0" lvl="0" indent="0" algn="r" defTabSz="914400" rtl="1" eaLnBrk="1" fontAlgn="base" latinLnBrk="0" hangingPunct="1">
                        <a:lnSpc>
                          <a:spcPct val="100000"/>
                        </a:lnSpc>
                        <a:spcBef>
                          <a:spcPct val="20000"/>
                        </a:spcBef>
                        <a:spcAft>
                          <a:spcPct val="0"/>
                        </a:spcAft>
                        <a:buClrTx/>
                        <a:buSzTx/>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rPr>
                        <a:t>مواد معدنی      </a:t>
                      </a:r>
                    </a:p>
                    <a:p>
                      <a:pPr marL="0" marR="0" lvl="0" indent="0" algn="r" defTabSz="914400" rtl="1" eaLnBrk="1" fontAlgn="base" latinLnBrk="0" hangingPunct="1">
                        <a:lnSpc>
                          <a:spcPct val="100000"/>
                        </a:lnSpc>
                        <a:spcBef>
                          <a:spcPct val="20000"/>
                        </a:spcBef>
                        <a:spcAft>
                          <a:spcPct val="0"/>
                        </a:spcAft>
                        <a:buClrTx/>
                        <a:buSzTx/>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rPr>
                        <a:t>ویتامین ها        </a:t>
                      </a:r>
                    </a:p>
                    <a:p>
                      <a:pPr marL="0" marR="0" lvl="0" indent="0" algn="r" defTabSz="914400" rtl="1" eaLnBrk="1" fontAlgn="base" latinLnBrk="0" hangingPunct="1">
                        <a:lnSpc>
                          <a:spcPct val="100000"/>
                        </a:lnSpc>
                        <a:spcBef>
                          <a:spcPct val="20000"/>
                        </a:spcBef>
                        <a:spcAft>
                          <a:spcPct val="0"/>
                        </a:spcAft>
                        <a:buClrTx/>
                        <a:buSzTx/>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rPr>
                        <a:t>آب         </a:t>
                      </a:r>
                      <a:endParaRPr kumimoji="0" lang="en-US" sz="2800" b="0" i="0" u="none" strike="noStrike" cap="none" normalizeH="0" baseline="0" dirty="0" smtClean="0">
                        <a:ln>
                          <a:noFill/>
                        </a:ln>
                        <a:solidFill>
                          <a:schemeClr val="tx1"/>
                        </a:solidFill>
                        <a:effectLst>
                          <a:outerShdw blurRad="38100" dist="38100" dir="2700000" algn="tl">
                            <a:srgbClr val="FFFFFF"/>
                          </a:outerShdw>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 typeface="Wingdings" pitchFamily="2" charset="2"/>
                        <a:buNone/>
                        <a:tabLst/>
                      </a:pPr>
                      <a:r>
                        <a:rPr kumimoji="0" lang="fa-IR" sz="2400" b="0"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rPr>
                        <a:t>پروتیین ها ( انزیم ها )  </a:t>
                      </a:r>
                    </a:p>
                    <a:p>
                      <a:pPr marL="0" marR="0" lvl="0" indent="0" algn="r" defTabSz="914400" rtl="1" eaLnBrk="1" fontAlgn="base" latinLnBrk="0" hangingPunct="1">
                        <a:lnSpc>
                          <a:spcPct val="100000"/>
                        </a:lnSpc>
                        <a:spcBef>
                          <a:spcPct val="20000"/>
                        </a:spcBef>
                        <a:spcAft>
                          <a:spcPct val="0"/>
                        </a:spcAft>
                        <a:buClrTx/>
                        <a:buSzTx/>
                        <a:buFont typeface="Wingdings" pitchFamily="2" charset="2"/>
                        <a:buNone/>
                        <a:tabLst/>
                      </a:pPr>
                      <a:r>
                        <a:rPr kumimoji="0" lang="fa-IR" sz="2400" b="0"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rPr>
                        <a:t>مواد معدنی                </a:t>
                      </a:r>
                    </a:p>
                    <a:p>
                      <a:pPr marL="0" marR="0" lvl="0" indent="0" algn="r" defTabSz="914400" rtl="1" eaLnBrk="1" fontAlgn="base" latinLnBrk="0" hangingPunct="1">
                        <a:lnSpc>
                          <a:spcPct val="100000"/>
                        </a:lnSpc>
                        <a:spcBef>
                          <a:spcPct val="20000"/>
                        </a:spcBef>
                        <a:spcAft>
                          <a:spcPct val="0"/>
                        </a:spcAft>
                        <a:buClrTx/>
                        <a:buSzTx/>
                        <a:buFont typeface="Wingdings" pitchFamily="2" charset="2"/>
                        <a:buNone/>
                        <a:tabLst/>
                      </a:pPr>
                      <a:endParaRPr kumimoji="0" lang="fa-IR" sz="2400" b="0"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endParaRPr>
                    </a:p>
                    <a:p>
                      <a:pPr marL="0" marR="0" lvl="0" indent="0" algn="r" defTabSz="914400" rtl="1" eaLnBrk="1" fontAlgn="base" latinLnBrk="0" hangingPunct="1">
                        <a:lnSpc>
                          <a:spcPct val="100000"/>
                        </a:lnSpc>
                        <a:spcBef>
                          <a:spcPct val="20000"/>
                        </a:spcBef>
                        <a:spcAft>
                          <a:spcPct val="0"/>
                        </a:spcAft>
                        <a:buClrTx/>
                        <a:buSzTx/>
                        <a:buFont typeface="Wingdings" pitchFamily="2" charset="2"/>
                        <a:buNone/>
                        <a:tabLst/>
                      </a:pPr>
                      <a:r>
                        <a:rPr kumimoji="0" lang="fa-IR" sz="2400" b="0"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rPr>
                        <a:t>ویتامین ها                 </a:t>
                      </a:r>
                    </a:p>
                    <a:p>
                      <a:pPr marL="0" marR="0" lvl="0" indent="0" algn="r" defTabSz="914400" rtl="1" eaLnBrk="1" fontAlgn="base" latinLnBrk="0" hangingPunct="1">
                        <a:lnSpc>
                          <a:spcPct val="100000"/>
                        </a:lnSpc>
                        <a:spcBef>
                          <a:spcPct val="20000"/>
                        </a:spcBef>
                        <a:spcAft>
                          <a:spcPct val="0"/>
                        </a:spcAft>
                        <a:buClrTx/>
                        <a:buSzTx/>
                        <a:buFont typeface="Wingdings" pitchFamily="2" charset="2"/>
                        <a:buNone/>
                        <a:tabLst/>
                      </a:pPr>
                      <a:r>
                        <a:rPr kumimoji="0" lang="fa-IR" sz="2400" b="0"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rPr>
                        <a:t>آب                          </a:t>
                      </a:r>
                      <a:endParaRPr kumimoji="0" lang="en-US" sz="2400" b="0" i="0" u="none" strike="noStrike" cap="none" normalizeH="0" baseline="0" dirty="0" smtClean="0">
                        <a:ln>
                          <a:noFill/>
                        </a:ln>
                        <a:solidFill>
                          <a:schemeClr val="tx1"/>
                        </a:solidFill>
                        <a:effectLst>
                          <a:outerShdw blurRad="38100" dist="38100" dir="2700000" algn="tl">
                            <a:srgbClr val="FFFFFF"/>
                          </a:outerShdw>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rPr>
                        <a:t>کربو هیدراتها      </a:t>
                      </a:r>
                    </a:p>
                    <a:p>
                      <a:pPr marL="0" marR="0" lvl="0" indent="0" algn="r" defTabSz="914400" rtl="1" eaLnBrk="1" fontAlgn="base" latinLnBrk="0" hangingPunct="1">
                        <a:lnSpc>
                          <a:spcPct val="100000"/>
                        </a:lnSpc>
                        <a:spcBef>
                          <a:spcPct val="20000"/>
                        </a:spcBef>
                        <a:spcAft>
                          <a:spcPct val="0"/>
                        </a:spcAft>
                        <a:buClrTx/>
                        <a:buSzTx/>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rPr>
                        <a:t>چربی ها            </a:t>
                      </a:r>
                    </a:p>
                    <a:p>
                      <a:pPr marL="0" marR="0" lvl="0" indent="0" algn="r" defTabSz="914400" rtl="1" eaLnBrk="1" fontAlgn="base" latinLnBrk="0" hangingPunct="1">
                        <a:lnSpc>
                          <a:spcPct val="100000"/>
                        </a:lnSpc>
                        <a:spcBef>
                          <a:spcPct val="20000"/>
                        </a:spcBef>
                        <a:spcAft>
                          <a:spcPct val="0"/>
                        </a:spcAft>
                        <a:buClrTx/>
                        <a:buSzTx/>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rPr>
                        <a:t>          </a:t>
                      </a:r>
                    </a:p>
                    <a:p>
                      <a:pPr marL="0" marR="0" lvl="0" indent="0" algn="r" defTabSz="914400" rtl="1" eaLnBrk="1" fontAlgn="base" latinLnBrk="0" hangingPunct="1">
                        <a:lnSpc>
                          <a:spcPct val="100000"/>
                        </a:lnSpc>
                        <a:spcBef>
                          <a:spcPct val="20000"/>
                        </a:spcBef>
                        <a:spcAft>
                          <a:spcPct val="0"/>
                        </a:spcAft>
                        <a:buClrTx/>
                        <a:buSzTx/>
                        <a:buFont typeface="Wingdings" pitchFamily="2" charset="2"/>
                        <a:buNone/>
                        <a:tabLst/>
                      </a:pPr>
                      <a:r>
                        <a:rPr kumimoji="0" lang="fa-IR" sz="2800" b="0"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rPr>
                        <a:t>پروتیین             </a:t>
                      </a:r>
                      <a:endParaRPr kumimoji="0" lang="en-US" sz="2800" b="0" i="0" u="none" strike="noStrike" cap="none" normalizeH="0" baseline="0" dirty="0" smtClean="0">
                        <a:ln>
                          <a:noFill/>
                        </a:ln>
                        <a:solidFill>
                          <a:schemeClr val="tx1"/>
                        </a:solidFill>
                        <a:effectLst>
                          <a:outerShdw blurRad="38100" dist="38100" dir="2700000" algn="tl">
                            <a:srgbClr val="FFFFFF"/>
                          </a:outerShdw>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ChangeArrowheads="1"/>
          </p:cNvSpPr>
          <p:nvPr>
            <p:ph type="body" idx="4294967295"/>
          </p:nvPr>
        </p:nvSpPr>
        <p:spPr>
          <a:xfrm>
            <a:off x="304800" y="228600"/>
            <a:ext cx="8229600" cy="6248400"/>
          </a:xfrm>
        </p:spPr>
        <p:txBody>
          <a:bodyPr/>
          <a:lstStyle/>
          <a:p>
            <a:pPr marL="609600" indent="-609600">
              <a:lnSpc>
                <a:spcPct val="90000"/>
              </a:lnSpc>
              <a:buFontTx/>
              <a:buNone/>
            </a:pPr>
            <a:r>
              <a:rPr lang="fa-IR" sz="3600">
                <a:solidFill>
                  <a:srgbClr val="00FF00"/>
                </a:solidFill>
                <a:effectLst>
                  <a:outerShdw blurRad="38100" dist="38100" dir="2700000" algn="tl">
                    <a:srgbClr val="000000"/>
                  </a:outerShdw>
                </a:effectLst>
              </a:rPr>
              <a:t>                     </a:t>
            </a:r>
            <a:r>
              <a:rPr lang="fa-IR" sz="4400">
                <a:solidFill>
                  <a:srgbClr val="00FF00"/>
                </a:solidFill>
                <a:effectLst>
                  <a:outerShdw blurRad="38100" dist="38100" dir="2700000" algn="tl">
                    <a:srgbClr val="000000"/>
                  </a:outerShdw>
                </a:effectLst>
                <a:cs typeface="B Nazanin" pitchFamily="2" charset="-78"/>
              </a:rPr>
              <a:t>درمان طبی تغذیه ای :</a:t>
            </a:r>
          </a:p>
          <a:p>
            <a:pPr marL="609600" indent="-609600">
              <a:lnSpc>
                <a:spcPct val="90000"/>
              </a:lnSpc>
            </a:pPr>
            <a:r>
              <a:rPr lang="fa-IR" sz="3600">
                <a:solidFill>
                  <a:srgbClr val="00FF00"/>
                </a:solidFill>
                <a:effectLst>
                  <a:outerShdw blurRad="38100" dist="38100" dir="2700000" algn="tl">
                    <a:srgbClr val="000000"/>
                  </a:outerShdw>
                </a:effectLst>
              </a:rPr>
              <a:t> </a:t>
            </a:r>
            <a:r>
              <a:rPr lang="fa-IR" sz="3600">
                <a:effectLst>
                  <a:outerShdw blurRad="38100" dist="38100" dir="2700000" algn="tl">
                    <a:srgbClr val="FFFFFF"/>
                  </a:outerShdw>
                </a:effectLst>
                <a:cs typeface="B Nazanin" pitchFamily="2" charset="-78"/>
              </a:rPr>
              <a:t>درمان طبی تغذیه ای برای هر فرد متناسب با شیوه زندگی ،ورزش ،توانایی اقتصادی ،عادات غذایی و فرهنگ فرد توصیه می شود.</a:t>
            </a:r>
          </a:p>
          <a:p>
            <a:pPr marL="609600" indent="-609600">
              <a:lnSpc>
                <a:spcPct val="90000"/>
              </a:lnSpc>
              <a:buFontTx/>
              <a:buNone/>
            </a:pPr>
            <a:r>
              <a:rPr lang="fa-IR" sz="3600">
                <a:effectLst>
                  <a:outerShdw blurRad="38100" dist="38100" dir="2700000" algn="tl">
                    <a:srgbClr val="FFFFFF"/>
                  </a:outerShdw>
                </a:effectLst>
                <a:cs typeface="B Nazanin" pitchFamily="2" charset="-78"/>
              </a:rPr>
              <a:t>   توصیه عمومی: </a:t>
            </a:r>
          </a:p>
          <a:p>
            <a:pPr marL="609600" indent="-609600">
              <a:lnSpc>
                <a:spcPct val="90000"/>
              </a:lnSpc>
              <a:buFontTx/>
              <a:buNone/>
            </a:pPr>
            <a:r>
              <a:rPr lang="fa-IR" sz="3600">
                <a:effectLst>
                  <a:outerShdw blurRad="38100" dist="38100" dir="2700000" algn="tl">
                    <a:srgbClr val="FFFFFF"/>
                  </a:outerShdw>
                </a:effectLst>
                <a:cs typeface="B Nazanin" pitchFamily="2" charset="-78"/>
              </a:rPr>
              <a:t>       رژیم غذایی سالم و متعادل شامل:</a:t>
            </a:r>
          </a:p>
          <a:p>
            <a:pPr marL="609600" indent="-609600">
              <a:lnSpc>
                <a:spcPct val="90000"/>
              </a:lnSpc>
              <a:buFont typeface="Wingdings" pitchFamily="2" charset="2"/>
              <a:buChar char="Ø"/>
            </a:pPr>
            <a:r>
              <a:rPr lang="fa-IR" sz="3600">
                <a:effectLst>
                  <a:outerShdw blurRad="38100" dist="38100" dir="2700000" algn="tl">
                    <a:srgbClr val="FFFFFF"/>
                  </a:outerShdw>
                </a:effectLst>
                <a:cs typeface="B Nazanin" pitchFamily="2" charset="-78"/>
              </a:rPr>
              <a:t>10 -20  درصد پروتئین ،</a:t>
            </a:r>
          </a:p>
          <a:p>
            <a:pPr marL="609600" indent="-609600">
              <a:lnSpc>
                <a:spcPct val="90000"/>
              </a:lnSpc>
              <a:buFont typeface="Wingdings" pitchFamily="2" charset="2"/>
              <a:buChar char="Ø"/>
            </a:pPr>
            <a:r>
              <a:rPr lang="fa-IR" sz="3600">
                <a:effectLst>
                  <a:outerShdw blurRad="38100" dist="38100" dir="2700000" algn="tl">
                    <a:srgbClr val="FFFFFF"/>
                  </a:outerShdw>
                </a:effectLst>
                <a:cs typeface="B Nazanin" pitchFamily="2" charset="-78"/>
              </a:rPr>
              <a:t>30 درصد چربی ،50</a:t>
            </a:r>
          </a:p>
          <a:p>
            <a:pPr marL="609600" indent="-609600">
              <a:lnSpc>
                <a:spcPct val="90000"/>
              </a:lnSpc>
              <a:buFont typeface="Wingdings" pitchFamily="2" charset="2"/>
              <a:buChar char="Ø"/>
            </a:pPr>
            <a:r>
              <a:rPr lang="fa-IR" sz="3600">
                <a:effectLst>
                  <a:outerShdw blurRad="38100" dist="38100" dir="2700000" algn="tl">
                    <a:srgbClr val="FFFFFF"/>
                  </a:outerShdw>
                </a:effectLst>
                <a:cs typeface="B Nazanin" pitchFamily="2" charset="-78"/>
              </a:rPr>
              <a:t>-60 درصد کربو هیدرات </a:t>
            </a:r>
          </a:p>
          <a:p>
            <a:pPr marL="609600" indent="-609600">
              <a:lnSpc>
                <a:spcPct val="90000"/>
              </a:lnSpc>
              <a:buFont typeface="Wingdings" pitchFamily="2" charset="2"/>
              <a:buNone/>
            </a:pPr>
            <a:r>
              <a:rPr lang="fa-IR" sz="3600">
                <a:effectLst>
                  <a:outerShdw blurRad="38100" dist="38100" dir="2700000" algn="tl">
                    <a:srgbClr val="FFFFFF"/>
                  </a:outerShdw>
                </a:effectLst>
                <a:cs typeface="B Nazanin" pitchFamily="2" charset="-78"/>
              </a:rPr>
              <a:t>       فیبر های محلول در رژیم غذایی</a:t>
            </a:r>
          </a:p>
        </p:txBody>
      </p:sp>
      <p:pic>
        <p:nvPicPr>
          <p:cNvPr id="199683" name="Picture 3" descr="MEALS"/>
          <p:cNvPicPr>
            <a:picLocks noChangeAspect="1" noChangeArrowheads="1"/>
          </p:cNvPicPr>
          <p:nvPr/>
        </p:nvPicPr>
        <p:blipFill>
          <a:blip r:embed="rId2" cstate="print"/>
          <a:srcRect/>
          <a:stretch>
            <a:fillRect/>
          </a:stretch>
        </p:blipFill>
        <p:spPr bwMode="auto">
          <a:xfrm>
            <a:off x="179388" y="2565400"/>
            <a:ext cx="3384550" cy="3709988"/>
          </a:xfrm>
          <a:prstGeom prst="rect">
            <a:avLst/>
          </a:prstGeom>
          <a:noFill/>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p:txBody>
          <a:bodyPr/>
          <a:lstStyle/>
          <a:p>
            <a:pPr algn="r"/>
            <a:r>
              <a:rPr lang="fa-IR">
                <a:effectLst>
                  <a:outerShdw blurRad="38100" dist="38100" dir="2700000" algn="tl">
                    <a:srgbClr val="FFFFFF"/>
                  </a:outerShdw>
                </a:effectLst>
              </a:rPr>
              <a:t>انرژی زایی مواد غذایی مختلف     </a:t>
            </a:r>
            <a:endParaRPr lang="en-US" dirty="0">
              <a:effectLst>
                <a:outerShdw blurRad="38100" dist="38100" dir="2700000" algn="tl">
                  <a:srgbClr val="FFFFFF"/>
                </a:outerShdw>
              </a:effectLst>
            </a:endParaRPr>
          </a:p>
        </p:txBody>
      </p:sp>
      <p:sp>
        <p:nvSpPr>
          <p:cNvPr id="21507" name="Rectangle 3"/>
          <p:cNvSpPr>
            <a:spLocks noGrp="1" noChangeArrowheads="1"/>
          </p:cNvSpPr>
          <p:nvPr>
            <p:ph type="body" idx="4294967295"/>
          </p:nvPr>
        </p:nvSpPr>
        <p:spPr/>
        <p:txBody>
          <a:bodyPr/>
          <a:lstStyle/>
          <a:p>
            <a:pPr>
              <a:buFontTx/>
              <a:buNone/>
            </a:pPr>
            <a:r>
              <a:rPr lang="fa-IR">
                <a:effectLst>
                  <a:outerShdw blurRad="38100" dist="38100" dir="2700000" algn="tl">
                    <a:srgbClr val="FFFFFF"/>
                  </a:outerShdw>
                </a:effectLst>
              </a:rPr>
              <a:t>از اکسیداسیون هر گرم :</a:t>
            </a:r>
          </a:p>
          <a:p>
            <a:pPr>
              <a:buFontTx/>
              <a:buNone/>
            </a:pPr>
            <a:r>
              <a:rPr lang="fa-IR">
                <a:effectLst>
                  <a:outerShdw blurRad="38100" dist="38100" dir="2700000" algn="tl">
                    <a:srgbClr val="FFFFFF"/>
                  </a:outerShdw>
                </a:effectLst>
              </a:rPr>
              <a:t>چربی =4 کیلو کالری </a:t>
            </a:r>
          </a:p>
          <a:p>
            <a:pPr>
              <a:buFontTx/>
              <a:buNone/>
            </a:pPr>
            <a:r>
              <a:rPr lang="fa-IR">
                <a:effectLst>
                  <a:outerShdw blurRad="38100" dist="38100" dir="2700000" algn="tl">
                    <a:srgbClr val="FFFFFF"/>
                  </a:outerShdw>
                </a:effectLst>
              </a:rPr>
              <a:t> کربوهیدرات =9 کیلو کالری </a:t>
            </a:r>
          </a:p>
          <a:p>
            <a:pPr>
              <a:buFontTx/>
              <a:buNone/>
            </a:pPr>
            <a:r>
              <a:rPr lang="fa-IR">
                <a:effectLst>
                  <a:outerShdw blurRad="38100" dist="38100" dir="2700000" algn="tl">
                    <a:srgbClr val="FFFFFF"/>
                  </a:outerShdw>
                </a:effectLst>
              </a:rPr>
              <a:t> پروتیین = 4 کیلو کالری </a:t>
            </a:r>
          </a:p>
          <a:p>
            <a:pPr>
              <a:buFontTx/>
              <a:buNone/>
            </a:pPr>
            <a:r>
              <a:rPr lang="fa-IR">
                <a:effectLst>
                  <a:outerShdw blurRad="38100" dist="38100" dir="2700000" algn="tl">
                    <a:srgbClr val="FFFFFF"/>
                  </a:outerShdw>
                </a:effectLst>
              </a:rPr>
              <a:t>انرژی حاصل می شود .                                                     </a:t>
            </a:r>
            <a:endParaRPr lang="en-US" dirty="0">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p:txBody>
          <a:bodyPr/>
          <a:lstStyle/>
          <a:p>
            <a:pPr algn="r"/>
            <a:r>
              <a:rPr lang="fa-IR">
                <a:effectLst>
                  <a:outerShdw blurRad="38100" dist="38100" dir="2700000" algn="tl">
                    <a:srgbClr val="FFFFFF"/>
                  </a:outerShdw>
                </a:effectLst>
              </a:rPr>
              <a:t>کربوهیدراتها                </a:t>
            </a:r>
            <a:endParaRPr lang="en-US" dirty="0">
              <a:effectLst>
                <a:outerShdw blurRad="38100" dist="38100" dir="2700000" algn="tl">
                  <a:srgbClr val="FFFFFF"/>
                </a:outerShdw>
              </a:effectLst>
            </a:endParaRPr>
          </a:p>
        </p:txBody>
      </p:sp>
      <p:sp>
        <p:nvSpPr>
          <p:cNvPr id="22531" name="Rectangle 3"/>
          <p:cNvSpPr>
            <a:spLocks noGrp="1" noChangeArrowheads="1"/>
          </p:cNvSpPr>
          <p:nvPr>
            <p:ph type="body" idx="4294967295"/>
          </p:nvPr>
        </p:nvSpPr>
        <p:spPr/>
        <p:txBody>
          <a:bodyPr/>
          <a:lstStyle/>
          <a:p>
            <a:pPr>
              <a:buFontTx/>
              <a:buNone/>
            </a:pPr>
            <a:r>
              <a:rPr lang="fa-IR">
                <a:effectLst>
                  <a:outerShdw blurRad="38100" dist="38100" dir="2700000" algn="tl">
                    <a:srgbClr val="FFFFFF"/>
                  </a:outerShdw>
                </a:effectLst>
              </a:rPr>
              <a:t> 1_   قند ها مهمترین و ارزانترین منبع انرژی در تغذیه انسان هستند . حدود 90 درصد انرژی مورد نیاز روزانه مردم در کشورهای فقیر و 50درصد انرژی روزانه در کشورهای غنی را تشکیل می دهند .                                       </a:t>
            </a:r>
          </a:p>
          <a:p>
            <a:pPr>
              <a:buFontTx/>
              <a:buNone/>
            </a:pPr>
            <a:endParaRPr lang="en-US" dirty="0">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type="body" idx="4294967295"/>
          </p:nvPr>
        </p:nvSpPr>
        <p:spPr/>
        <p:txBody>
          <a:bodyPr/>
          <a:lstStyle/>
          <a:p>
            <a:pPr>
              <a:buFontTx/>
              <a:buNone/>
            </a:pPr>
            <a:r>
              <a:rPr lang="fa-IR">
                <a:effectLst>
                  <a:outerShdw blurRad="38100" dist="38100" dir="2700000" algn="tl">
                    <a:srgbClr val="FFFFFF"/>
                  </a:outerShdw>
                </a:effectLst>
              </a:rPr>
              <a:t>2_  در اکثر کشورها غلات،حبوبات،سیب زمینی و برنج قسمت عمده جیره ی غذایی را شامل می شود . به طور متوسط حدود 50 تا 70 درصد کالری مورد نیاز روزانه انسان از مواد قندی تامین می شود. این مقدار کالری می تواند از 250 تا 500 گرم مواد قندی به دست آید.  </a:t>
            </a:r>
          </a:p>
          <a:p>
            <a:pPr>
              <a:buFontTx/>
              <a:buNone/>
            </a:pPr>
            <a:r>
              <a:rPr lang="fa-IR">
                <a:effectLst>
                  <a:outerShdw blurRad="38100" dist="38100" dir="2700000" algn="tl">
                    <a:srgbClr val="FFFFFF"/>
                  </a:outerShdw>
                </a:effectLst>
              </a:rPr>
              <a:t>            </a:t>
            </a:r>
          </a:p>
          <a:p>
            <a:pPr>
              <a:buFontTx/>
              <a:buNone/>
            </a:pPr>
            <a:endParaRPr lang="fa-IR">
              <a:effectLst>
                <a:outerShdw blurRad="38100" dist="38100" dir="2700000" algn="tl">
                  <a:srgbClr val="FFFFFF"/>
                </a:outerShdw>
              </a:effectLst>
            </a:endParaRPr>
          </a:p>
          <a:p>
            <a:pPr>
              <a:buFontTx/>
              <a:buNone/>
            </a:pPr>
            <a:r>
              <a:rPr lang="fa-IR">
                <a:effectLst>
                  <a:outerShdw blurRad="38100" dist="38100" dir="2700000" algn="tl">
                    <a:srgbClr val="FFFFFF"/>
                  </a:outerShdw>
                </a:effectLst>
              </a:rPr>
              <a:t>                                   </a:t>
            </a:r>
            <a:endParaRPr lang="en-US" dirty="0">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subTitle" idx="1"/>
          </p:nvPr>
        </p:nvSpPr>
        <p:spPr>
          <a:xfrm>
            <a:off x="466725" y="2205038"/>
            <a:ext cx="8208963" cy="3816350"/>
          </a:xfrm>
        </p:spPr>
        <p:txBody>
          <a:bodyPr/>
          <a:lstStyle/>
          <a:p>
            <a:pPr algn="just">
              <a:lnSpc>
                <a:spcPct val="130000"/>
              </a:lnSpc>
            </a:pPr>
            <a:r>
              <a:rPr lang="fa-IR" sz="2800">
                <a:cs typeface="2  Zar" pitchFamily="2" charset="-78"/>
              </a:rPr>
              <a:t>بنا بر این :</a:t>
            </a:r>
          </a:p>
          <a:p>
            <a:pPr algn="just">
              <a:lnSpc>
                <a:spcPct val="130000"/>
              </a:lnSpc>
            </a:pPr>
            <a:r>
              <a:rPr lang="ar-SA" sz="2800">
                <a:cs typeface="2  Zar" pitchFamily="2" charset="-78"/>
              </a:rPr>
              <a:t>افزايش وزن و چاقي را مي</a:t>
            </a:r>
            <a:r>
              <a:rPr lang="ar-SA" sz="2800">
                <a:cs typeface="Mitra" pitchFamily="2" charset="-78"/>
              </a:rPr>
              <a:t>‌</a:t>
            </a:r>
            <a:r>
              <a:rPr lang="ar-SA" sz="2800">
                <a:cs typeface="2  Zar" pitchFamily="2" charset="-78"/>
              </a:rPr>
              <a:t>توان با استفاده از جدول</a:t>
            </a:r>
            <a:r>
              <a:rPr lang="ar-SA" sz="2800">
                <a:cs typeface="Mitra" pitchFamily="2" charset="-78"/>
              </a:rPr>
              <a:t>‌</a:t>
            </a:r>
            <a:r>
              <a:rPr lang="ar-SA" sz="2800">
                <a:cs typeface="2  Zar" pitchFamily="2" charset="-78"/>
              </a:rPr>
              <a:t>هاي قد و وزن كه براي گروه</a:t>
            </a:r>
            <a:r>
              <a:rPr lang="ar-SA" sz="2800">
                <a:cs typeface="Mitra" pitchFamily="2" charset="-78"/>
              </a:rPr>
              <a:t>‌</a:t>
            </a:r>
            <a:r>
              <a:rPr lang="ar-SA" sz="2800">
                <a:cs typeface="2  Zar" pitchFamily="2" charset="-78"/>
              </a:rPr>
              <a:t>هاي با جثه</a:t>
            </a:r>
            <a:r>
              <a:rPr lang="ar-SA" sz="2800">
                <a:cs typeface="Mitra" pitchFamily="2" charset="-78"/>
              </a:rPr>
              <a:t>‌</a:t>
            </a:r>
            <a:r>
              <a:rPr lang="ar-SA" sz="2800">
                <a:cs typeface="2  Zar" pitchFamily="2" charset="-78"/>
              </a:rPr>
              <a:t>هاي كوچك، متوسط و بزرگ تهيه شده</a:t>
            </a:r>
            <a:r>
              <a:rPr lang="ar-SA" sz="2800">
                <a:cs typeface="Mitra" pitchFamily="2" charset="-78"/>
              </a:rPr>
              <a:t>‌</a:t>
            </a:r>
            <a:r>
              <a:rPr lang="ar-SA" sz="2800">
                <a:cs typeface="2  Zar" pitchFamily="2" charset="-78"/>
              </a:rPr>
              <a:t>اند، مشخص نمود، </a:t>
            </a:r>
            <a:endParaRPr lang="fa-IR" sz="2800">
              <a:cs typeface="2  Zar" pitchFamily="2" charset="-78"/>
            </a:endParaRPr>
          </a:p>
          <a:p>
            <a:pPr algn="just">
              <a:lnSpc>
                <a:spcPct val="130000"/>
              </a:lnSpc>
            </a:pPr>
            <a:r>
              <a:rPr lang="ar-SA" sz="2800">
                <a:cs typeface="2  Zar" pitchFamily="2" charset="-78"/>
              </a:rPr>
              <a:t>ولي معياري كه امروزه به طور وسيع براي تعريف چاقي به كار مي</a:t>
            </a:r>
            <a:r>
              <a:rPr lang="ar-SA" sz="2800">
                <a:cs typeface="Mitra" pitchFamily="2" charset="-78"/>
              </a:rPr>
              <a:t>‌</a:t>
            </a:r>
            <a:r>
              <a:rPr lang="ar-SA" sz="2800">
                <a:cs typeface="2  Zar" pitchFamily="2" charset="-78"/>
              </a:rPr>
              <a:t>رود </a:t>
            </a:r>
            <a:r>
              <a:rPr lang="ar-SA" sz="2800">
                <a:solidFill>
                  <a:srgbClr val="FF7C80"/>
                </a:solidFill>
                <a:cs typeface="2  Zar" pitchFamily="2" charset="-78"/>
              </a:rPr>
              <a:t>"نمايه توده بدني“</a:t>
            </a:r>
            <a:r>
              <a:rPr lang="fa-IR" sz="2800">
                <a:solidFill>
                  <a:srgbClr val="FF7C80"/>
                </a:solidFill>
                <a:cs typeface="2  Zar" pitchFamily="2" charset="-78"/>
              </a:rPr>
              <a:t> </a:t>
            </a:r>
            <a:r>
              <a:rPr lang="en-US" sz="2800" b="1" dirty="0">
                <a:solidFill>
                  <a:srgbClr val="FF7C80"/>
                </a:solidFill>
                <a:latin typeface="Times New Roman" pitchFamily="18" charset="0"/>
                <a:cs typeface="2  Zar" pitchFamily="2" charset="-78"/>
              </a:rPr>
              <a:t>Body mass</a:t>
            </a:r>
            <a:r>
              <a:rPr lang="en-US" sz="2800" b="1" dirty="0">
                <a:solidFill>
                  <a:srgbClr val="9966FF"/>
                </a:solidFill>
                <a:latin typeface="Times New Roman" pitchFamily="18" charset="0"/>
                <a:cs typeface="2  Zar" pitchFamily="2" charset="-78"/>
              </a:rPr>
              <a:t> </a:t>
            </a:r>
            <a:r>
              <a:rPr lang="en-US" sz="2800" b="1" dirty="0">
                <a:solidFill>
                  <a:srgbClr val="FF7C80"/>
                </a:solidFill>
                <a:latin typeface="Times New Roman" pitchFamily="18" charset="0"/>
                <a:cs typeface="2  Zar" pitchFamily="2" charset="-78"/>
              </a:rPr>
              <a:t>index= BMI</a:t>
            </a:r>
            <a:r>
              <a:rPr lang="ar-SA" sz="2800">
                <a:cs typeface="2  Zar" pitchFamily="2" charset="-78"/>
              </a:rPr>
              <a:t> است. اين معيار از تقسيم وزن (كيلوگرم) به مجذور قد (مترمربع) حاصل</a:t>
            </a:r>
            <a:r>
              <a:rPr lang="ar-SA" sz="2800">
                <a:solidFill>
                  <a:schemeClr val="bg1"/>
                </a:solidFill>
                <a:cs typeface="2  Zar" pitchFamily="2" charset="-78"/>
              </a:rPr>
              <a:t> </a:t>
            </a:r>
            <a:r>
              <a:rPr lang="ar-SA" sz="2800">
                <a:cs typeface="2  Zar" pitchFamily="2" charset="-78"/>
              </a:rPr>
              <a:t>مي</a:t>
            </a:r>
            <a:r>
              <a:rPr lang="ar-SA" sz="2800">
                <a:cs typeface="Mitra" pitchFamily="2" charset="-78"/>
              </a:rPr>
              <a:t>‌</a:t>
            </a:r>
            <a:r>
              <a:rPr lang="ar-SA" sz="2800">
                <a:cs typeface="2  Zar" pitchFamily="2" charset="-78"/>
              </a:rPr>
              <a:t>شود.</a:t>
            </a:r>
            <a:endParaRPr lang="en-US" sz="2800" dirty="0">
              <a:cs typeface="2  Zar" pitchFamily="2" charset="-78"/>
            </a:endParaRPr>
          </a:p>
        </p:txBody>
      </p:sp>
      <p:pic>
        <p:nvPicPr>
          <p:cNvPr id="145411" name="Picture 3" descr="obesity"/>
          <p:cNvPicPr>
            <a:picLocks noChangeAspect="1" noChangeArrowheads="1"/>
          </p:cNvPicPr>
          <p:nvPr/>
        </p:nvPicPr>
        <p:blipFill>
          <a:blip r:embed="rId3" cstate="print"/>
          <a:srcRect/>
          <a:stretch>
            <a:fillRect/>
          </a:stretch>
        </p:blipFill>
        <p:spPr bwMode="auto">
          <a:xfrm>
            <a:off x="6732588" y="41275"/>
            <a:ext cx="2160587" cy="2160588"/>
          </a:xfrm>
          <a:prstGeom prst="rect">
            <a:avLst/>
          </a:prstGeom>
          <a:noFill/>
        </p:spPr>
      </p:pic>
      <p:sp>
        <p:nvSpPr>
          <p:cNvPr id="145412" name="WordArt 4"/>
          <p:cNvSpPr>
            <a:spLocks noChangeArrowheads="1" noChangeShapeType="1" noTextEdit="1"/>
          </p:cNvSpPr>
          <p:nvPr/>
        </p:nvSpPr>
        <p:spPr bwMode="auto">
          <a:xfrm>
            <a:off x="1979613" y="549275"/>
            <a:ext cx="4070350" cy="804863"/>
          </a:xfrm>
          <a:prstGeom prst="rect">
            <a:avLst/>
          </a:prstGeom>
        </p:spPr>
        <p:txBody>
          <a:bodyPr wrap="none" fromWordArt="1">
            <a:prstTxWarp prst="textDoubleWave1">
              <a:avLst>
                <a:gd name="adj1" fmla="val 5023"/>
                <a:gd name="adj2" fmla="val 42"/>
              </a:avLst>
            </a:prstTxWarp>
          </a:bodyPr>
          <a:lstStyle/>
          <a:p>
            <a:pPr algn="ctr"/>
            <a:r>
              <a:rPr lang="fa-IR" sz="3200" b="1" kern="10">
                <a:ln w="9525">
                  <a:solidFill>
                    <a:srgbClr val="990033"/>
                  </a:solidFill>
                  <a:round/>
                  <a:headEnd/>
                  <a:tailEnd/>
                </a:ln>
                <a:solidFill>
                  <a:srgbClr val="993366"/>
                </a:solidFill>
                <a:effectLst>
                  <a:outerShdw dist="53882" dir="2700000" algn="ctr" rotWithShape="0">
                    <a:srgbClr val="C0C0C0">
                      <a:alpha val="80000"/>
                    </a:srgbClr>
                  </a:outerShdw>
                </a:effectLst>
                <a:latin typeface="2  Titr"/>
              </a:rPr>
              <a:t>اندازه گیری نمایه توده بدنی</a:t>
            </a:r>
            <a:endParaRPr lang="en-US" sz="3200" b="1" kern="10" dirty="0">
              <a:ln w="9525">
                <a:solidFill>
                  <a:srgbClr val="990033"/>
                </a:solidFill>
                <a:round/>
                <a:headEnd/>
                <a:tailEnd/>
              </a:ln>
              <a:solidFill>
                <a:srgbClr val="993366"/>
              </a:solidFill>
              <a:effectLst>
                <a:outerShdw dist="53882" dir="2700000" algn="ctr" rotWithShape="0">
                  <a:srgbClr val="C0C0C0">
                    <a:alpha val="80000"/>
                  </a:srgbClr>
                </a:outerShdw>
              </a:effectLst>
              <a:latin typeface="2  Titr"/>
            </a:endParaRP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pPr algn="r"/>
            <a:r>
              <a:rPr lang="fa-IR">
                <a:effectLst>
                  <a:outerShdw blurRad="38100" dist="38100" dir="2700000" algn="tl">
                    <a:srgbClr val="FFFFFF"/>
                  </a:outerShdw>
                </a:effectLst>
              </a:rPr>
              <a:t>تقسیم بندی کربوهیدرات ها       </a:t>
            </a:r>
            <a:endParaRPr lang="en-US" dirty="0">
              <a:effectLst>
                <a:outerShdw blurRad="38100" dist="38100" dir="2700000" algn="tl">
                  <a:srgbClr val="FFFFFF"/>
                </a:outerShdw>
              </a:effectLst>
            </a:endParaRPr>
          </a:p>
        </p:txBody>
      </p:sp>
      <p:sp>
        <p:nvSpPr>
          <p:cNvPr id="26627" name="Rectangle 3"/>
          <p:cNvSpPr>
            <a:spLocks noGrp="1" noChangeArrowheads="1"/>
          </p:cNvSpPr>
          <p:nvPr>
            <p:ph type="body" idx="4294967295"/>
          </p:nvPr>
        </p:nvSpPr>
        <p:spPr>
          <a:xfrm>
            <a:off x="1066800" y="2057400"/>
            <a:ext cx="7924800" cy="4114800"/>
          </a:xfrm>
        </p:spPr>
        <p:txBody>
          <a:bodyPr/>
          <a:lstStyle/>
          <a:p>
            <a:pPr>
              <a:buFontTx/>
              <a:buNone/>
            </a:pPr>
            <a:r>
              <a:rPr lang="fa-IR">
                <a:effectLst>
                  <a:outerShdw blurRad="38100" dist="38100" dir="2700000" algn="tl">
                    <a:srgbClr val="FFFFFF"/>
                  </a:outerShdw>
                </a:effectLst>
              </a:rPr>
              <a:t>کربوهیدراتها شامل سه دسته :</a:t>
            </a:r>
          </a:p>
          <a:p>
            <a:pPr>
              <a:buFontTx/>
              <a:buNone/>
            </a:pPr>
            <a:r>
              <a:rPr lang="fa-IR">
                <a:effectLst>
                  <a:outerShdw blurRad="38100" dist="38100" dir="2700000" algn="tl">
                    <a:srgbClr val="FFFFFF"/>
                  </a:outerShdw>
                </a:effectLst>
              </a:rPr>
              <a:t>منوساکاریدها (قند های ساده) </a:t>
            </a:r>
          </a:p>
          <a:p>
            <a:pPr>
              <a:buFontTx/>
              <a:buNone/>
            </a:pPr>
            <a:r>
              <a:rPr lang="fa-IR">
                <a:effectLst>
                  <a:outerShdw blurRad="38100" dist="38100" dir="2700000" algn="tl">
                    <a:srgbClr val="FFFFFF"/>
                  </a:outerShdw>
                </a:effectLst>
              </a:rPr>
              <a:t> دی ساکاریدها ( قند های دوتایی )  </a:t>
            </a:r>
          </a:p>
          <a:p>
            <a:pPr>
              <a:buFontTx/>
              <a:buNone/>
            </a:pPr>
            <a:r>
              <a:rPr lang="fa-IR">
                <a:effectLst>
                  <a:outerShdw blurRad="38100" dist="38100" dir="2700000" algn="tl">
                    <a:srgbClr val="FFFFFF"/>
                  </a:outerShdw>
                </a:effectLst>
              </a:rPr>
              <a:t> پلی ساکارید ها   ( قند های مرکب )              </a:t>
            </a:r>
            <a:endParaRPr lang="en-US" dirty="0">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pPr algn="r"/>
            <a:r>
              <a:rPr lang="fa-IR">
                <a:effectLst>
                  <a:outerShdw blurRad="38100" dist="38100" dir="2700000" algn="tl">
                    <a:srgbClr val="FFFFFF"/>
                  </a:outerShdw>
                </a:effectLst>
              </a:rPr>
              <a:t>چربی ها                 	</a:t>
            </a:r>
            <a:endParaRPr lang="en-US" dirty="0">
              <a:effectLst>
                <a:outerShdw blurRad="38100" dist="38100" dir="2700000" algn="tl">
                  <a:srgbClr val="FFFFFF"/>
                </a:outerShdw>
              </a:effectLst>
            </a:endParaRPr>
          </a:p>
        </p:txBody>
      </p:sp>
      <p:sp>
        <p:nvSpPr>
          <p:cNvPr id="28675" name="Rectangle 3"/>
          <p:cNvSpPr>
            <a:spLocks noGrp="1" noChangeArrowheads="1"/>
          </p:cNvSpPr>
          <p:nvPr>
            <p:ph type="body" idx="4294967295"/>
          </p:nvPr>
        </p:nvSpPr>
        <p:spPr>
          <a:xfrm>
            <a:off x="1066800" y="1905000"/>
            <a:ext cx="7543800" cy="4114800"/>
          </a:xfrm>
        </p:spPr>
        <p:txBody>
          <a:bodyPr/>
          <a:lstStyle/>
          <a:p>
            <a:pPr>
              <a:buFontTx/>
              <a:buNone/>
            </a:pPr>
            <a:r>
              <a:rPr lang="fa-IR">
                <a:effectLst>
                  <a:outerShdw blurRad="38100" dist="38100" dir="2700000" algn="tl">
                    <a:srgbClr val="FFFFFF"/>
                  </a:outerShdw>
                </a:effectLst>
              </a:rPr>
              <a:t>1_ چربی ها به دلیل ارزش انرژی زایی اهمیت خاص در جیره غذایی دارند. ارزش انرژی زایی چربی معادل دوبرابر قندها یا پروتیین ها بوده و برابر 9 کالری در هر گرم است . در شرایط طبیعی 20 تا 25 درصد کالری مورد نیاز بدن از چربیها تامین می شود . لذا برای یک جیره غذایی معمولا 65 تا 90 گرم چربی مورد نیاز است                                                                                 </a:t>
            </a:r>
            <a:endParaRPr lang="en-US" dirty="0">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type="body" idx="4294967295"/>
          </p:nvPr>
        </p:nvSpPr>
        <p:spPr>
          <a:xfrm>
            <a:off x="609600" y="1981200"/>
            <a:ext cx="8229600" cy="4114800"/>
          </a:xfrm>
        </p:spPr>
        <p:txBody>
          <a:bodyPr/>
          <a:lstStyle/>
          <a:p>
            <a:pPr>
              <a:buFontTx/>
              <a:buNone/>
            </a:pPr>
            <a:r>
              <a:rPr lang="fa-IR">
                <a:effectLst>
                  <a:outerShdw blurRad="38100" dist="38100" dir="2700000" algn="tl">
                    <a:srgbClr val="FFFFFF"/>
                  </a:outerShdw>
                </a:effectLst>
              </a:rPr>
              <a:t>2_ چربی ها علاوه بر انرژی زایی در ساختمان سلولها نیز شرکت دارند . چربی زیر پوستی یک ماده پر از انرژی فشرده و بدون اب محسوب می شود . این چربی در تامین انرژی به ویژه در ورزش های طولانی مدت و استقامتی بکار گرفته می شود . به علاوه چربی زیر پوستی متعادل کننده حرارت بدن است .</a:t>
            </a:r>
            <a:endParaRPr lang="en-US" dirty="0">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p:txBody>
          <a:bodyPr/>
          <a:lstStyle/>
          <a:p>
            <a:pPr algn="r"/>
            <a:r>
              <a:rPr lang="fa-IR">
                <a:effectLst>
                  <a:outerShdw blurRad="38100" dist="38100" dir="2700000" algn="tl">
                    <a:srgbClr val="FFFFFF"/>
                  </a:outerShdw>
                </a:effectLst>
              </a:rPr>
              <a:t>پروتیین ها </a:t>
            </a:r>
            <a:endParaRPr lang="en-US" dirty="0">
              <a:effectLst>
                <a:outerShdw blurRad="38100" dist="38100" dir="2700000" algn="tl">
                  <a:srgbClr val="FFFFFF"/>
                </a:outerShdw>
              </a:effectLst>
            </a:endParaRPr>
          </a:p>
        </p:txBody>
      </p:sp>
      <p:sp>
        <p:nvSpPr>
          <p:cNvPr id="34819" name="Rectangle 3"/>
          <p:cNvSpPr>
            <a:spLocks noGrp="1" noChangeArrowheads="1"/>
          </p:cNvSpPr>
          <p:nvPr>
            <p:ph type="body" idx="4294967295"/>
          </p:nvPr>
        </p:nvSpPr>
        <p:spPr>
          <a:xfrm>
            <a:off x="1066800" y="1981200"/>
            <a:ext cx="8077200" cy="4114800"/>
          </a:xfrm>
        </p:spPr>
        <p:txBody>
          <a:bodyPr/>
          <a:lstStyle/>
          <a:p>
            <a:pPr>
              <a:buFontTx/>
              <a:buNone/>
            </a:pPr>
            <a:r>
              <a:rPr lang="fa-IR">
                <a:effectLst>
                  <a:outerShdw blurRad="38100" dist="38100" dir="2700000" algn="tl">
                    <a:srgbClr val="FFFFFF"/>
                  </a:outerShdw>
                </a:effectLst>
              </a:rPr>
              <a:t>تقریبا سه چهارم مواد جامد را پروتیین ها تشکیل می دهند که این مقدار حدود 20 درصد وزن کل بدن یک انسان بالغ است . پروتیین ها در بافت های مختلف بدن شامل عضلات ، غضروف ها ، پوست و برخی مایعات بدن مثل آنزیم ها وجود دارند . پروتیین ها نقش مهمی در حیات موجود زنده دارند .</a:t>
            </a:r>
            <a:endParaRPr lang="en-US" dirty="0">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p:txBody>
          <a:bodyPr/>
          <a:lstStyle/>
          <a:p>
            <a:pPr algn="r"/>
            <a:r>
              <a:rPr lang="fa-IR">
                <a:effectLst>
                  <a:outerShdw blurRad="38100" dist="38100" dir="2700000" algn="tl">
                    <a:srgbClr val="FFFFFF"/>
                  </a:outerShdw>
                </a:effectLst>
              </a:rPr>
              <a:t>نیاز به مواد پروتیینی .</a:t>
            </a:r>
            <a:endParaRPr lang="en-US" dirty="0">
              <a:effectLst>
                <a:outerShdw blurRad="38100" dist="38100" dir="2700000" algn="tl">
                  <a:srgbClr val="FFFFFF"/>
                </a:outerShdw>
              </a:effectLst>
            </a:endParaRPr>
          </a:p>
        </p:txBody>
      </p:sp>
      <p:sp>
        <p:nvSpPr>
          <p:cNvPr id="35843" name="Rectangle 3"/>
          <p:cNvSpPr>
            <a:spLocks noGrp="1" noChangeArrowheads="1"/>
          </p:cNvSpPr>
          <p:nvPr>
            <p:ph type="body" idx="4294967295"/>
          </p:nvPr>
        </p:nvSpPr>
        <p:spPr>
          <a:xfrm>
            <a:off x="762000" y="1981200"/>
            <a:ext cx="8229600" cy="4648200"/>
          </a:xfrm>
        </p:spPr>
        <p:txBody>
          <a:bodyPr/>
          <a:lstStyle/>
          <a:p>
            <a:pPr>
              <a:lnSpc>
                <a:spcPct val="90000"/>
              </a:lnSpc>
              <a:buFontTx/>
              <a:buNone/>
            </a:pPr>
            <a:r>
              <a:rPr lang="fa-IR">
                <a:effectLst>
                  <a:outerShdw blurRad="38100" dist="38100" dir="2700000" algn="tl">
                    <a:srgbClr val="FFFFFF"/>
                  </a:outerShdw>
                </a:effectLst>
              </a:rPr>
              <a:t>1_ در اشخاص غیر ورزشکار 8/0 گرم پروتیین به ازای هر کیلو گرم وزن لازم است . </a:t>
            </a:r>
          </a:p>
          <a:p>
            <a:pPr>
              <a:lnSpc>
                <a:spcPct val="90000"/>
              </a:lnSpc>
              <a:buFontTx/>
              <a:buNone/>
            </a:pPr>
            <a:endParaRPr lang="fa-IR">
              <a:effectLst>
                <a:outerShdw blurRad="38100" dist="38100" dir="2700000" algn="tl">
                  <a:srgbClr val="FFFFFF"/>
                </a:outerShdw>
              </a:effectLst>
            </a:endParaRPr>
          </a:p>
          <a:p>
            <a:pPr>
              <a:lnSpc>
                <a:spcPct val="90000"/>
              </a:lnSpc>
              <a:buFontTx/>
              <a:buNone/>
            </a:pPr>
            <a:r>
              <a:rPr lang="fa-IR">
                <a:effectLst>
                  <a:outerShdw blurRad="38100" dist="38100" dir="2700000" algn="tl">
                    <a:srgbClr val="FFFFFF"/>
                  </a:outerShdw>
                </a:effectLst>
              </a:rPr>
              <a:t>2_ ورزشکاران رشته های ورزشی استقامتی به پروتیین بیشتری نیاز دارند به طوری که محققین این میزان را برای دوندگان استقامت 1/67 گرم ذکر کرده اند . </a:t>
            </a:r>
          </a:p>
          <a:p>
            <a:pPr>
              <a:lnSpc>
                <a:spcPct val="90000"/>
              </a:lnSpc>
              <a:buFontTx/>
              <a:buNone/>
            </a:pPr>
            <a:endParaRPr lang="fa-IR">
              <a:effectLst>
                <a:outerShdw blurRad="38100" dist="38100" dir="2700000" algn="tl">
                  <a:srgbClr val="FFFFFF"/>
                </a:outerShdw>
              </a:effectLst>
            </a:endParaRPr>
          </a:p>
          <a:p>
            <a:pPr>
              <a:lnSpc>
                <a:spcPct val="90000"/>
              </a:lnSpc>
              <a:buFontTx/>
              <a:buNone/>
            </a:pPr>
            <a:r>
              <a:rPr lang="fa-IR">
                <a:effectLst>
                  <a:outerShdw blurRad="38100" dist="38100" dir="2700000" algn="tl">
                    <a:srgbClr val="FFFFFF"/>
                  </a:outerShdw>
                </a:effectLst>
              </a:rPr>
              <a:t>3_نکته قابل توجه اینکه مقدار نیاز به پروتیین بر حسب سن ، وزن ، جنس و نوع و مدت فعالیت فرق می کند .</a:t>
            </a:r>
            <a:endParaRPr lang="en-US" dirty="0">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type="body" idx="4294967295"/>
          </p:nvPr>
        </p:nvSpPr>
        <p:spPr>
          <a:xfrm>
            <a:off x="990600" y="1905000"/>
            <a:ext cx="7543800" cy="4114800"/>
          </a:xfrm>
        </p:spPr>
        <p:txBody>
          <a:bodyPr/>
          <a:lstStyle/>
          <a:p>
            <a:pPr>
              <a:buFontTx/>
              <a:buNone/>
            </a:pPr>
            <a:r>
              <a:rPr lang="fa-IR">
                <a:effectLst>
                  <a:outerShdw blurRad="38100" dist="38100" dir="2700000" algn="tl">
                    <a:srgbClr val="FFFFFF"/>
                  </a:outerShdw>
                </a:effectLst>
              </a:rPr>
              <a:t>4 _ همچنین افراد تمرین کرده طی فعالیت های ورزشی نسبت به افراد تمرین ندیده ، به پروتیین نیاز دارند ، اجرای فعالیت ورزشی همزمان با مراحل رشد نیز نیاز به پروتیین را ارتقاء می دهد .</a:t>
            </a:r>
            <a:endParaRPr lang="en-US" dirty="0">
              <a:effectLst>
                <a:outerShdw blurRad="38100" dist="38100" dir="2700000" algn="tl">
                  <a:srgbClr val="FFFFFF"/>
                </a:outerShdw>
              </a:effectLst>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idx="4294967295"/>
          </p:nvPr>
        </p:nvSpPr>
        <p:spPr>
          <a:noFill/>
        </p:spPr>
        <p:txBody>
          <a:bodyPr/>
          <a:lstStyle/>
          <a:p>
            <a:pPr algn="r"/>
            <a:r>
              <a:rPr lang="fa-IR"/>
              <a:t>ویتامین ها</a:t>
            </a:r>
            <a:endParaRPr lang="en-US" dirty="0"/>
          </a:p>
        </p:txBody>
      </p:sp>
      <p:sp>
        <p:nvSpPr>
          <p:cNvPr id="185347" name="Rectangle 3"/>
          <p:cNvSpPr>
            <a:spLocks noGrp="1" noChangeArrowheads="1"/>
          </p:cNvSpPr>
          <p:nvPr>
            <p:ph type="body" idx="4294967295"/>
          </p:nvPr>
        </p:nvSpPr>
        <p:spPr>
          <a:noFill/>
        </p:spPr>
        <p:txBody>
          <a:bodyPr/>
          <a:lstStyle/>
          <a:p>
            <a:pPr>
              <a:buFontTx/>
              <a:buNone/>
            </a:pPr>
            <a:r>
              <a:rPr lang="fa-IR"/>
              <a:t>1_ ویتامین ها ترکیباتی هستند  شیمیایی که برای سلامت و رشد و بقای حیات انسان ضروری اند . ویتامین ها رشد طبیعی بافتهای مختلف بدن را تامین می کنند ، آن ها همچنین باعث می شوند که اعصاب و عضلات به طور صحیح وظایف خود را انجام دهند </a:t>
            </a:r>
            <a:endParaRPr 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3"/>
          <p:cNvSpPr>
            <a:spLocks noGrp="1" noChangeArrowheads="1"/>
          </p:cNvSpPr>
          <p:nvPr>
            <p:ph type="body" idx="4294967295"/>
          </p:nvPr>
        </p:nvSpPr>
        <p:spPr>
          <a:noFill/>
        </p:spPr>
        <p:txBody>
          <a:bodyPr/>
          <a:lstStyle/>
          <a:p>
            <a:pPr>
              <a:buFontTx/>
              <a:buNone/>
            </a:pPr>
            <a:r>
              <a:rPr lang="fa-IR"/>
              <a:t>2_کمبود ویتامین ها در رفتار و شخصیت افراد نیز اثر می گذارد . بی اشتهایی ، تحریک پذیری و بی خوابی از جمله عوارضی است که به واسطه ی کمبود ویتامین های </a:t>
            </a:r>
            <a:r>
              <a:rPr lang="en-US" dirty="0"/>
              <a:t>C,B1,B2</a:t>
            </a:r>
            <a:r>
              <a:rPr lang="fa-IR"/>
              <a:t> در رفتارشخص پیدا می شود.</a:t>
            </a:r>
            <a:endParaRPr lang="en-US"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idx="4294967295"/>
          </p:nvPr>
        </p:nvSpPr>
        <p:spPr>
          <a:noFill/>
        </p:spPr>
        <p:txBody>
          <a:bodyPr/>
          <a:lstStyle/>
          <a:p>
            <a:pPr algn="r"/>
            <a:r>
              <a:rPr lang="fa-IR"/>
              <a:t>نقش ویتامین ها در بدن </a:t>
            </a:r>
            <a:endParaRPr lang="en-US" dirty="0"/>
          </a:p>
        </p:txBody>
      </p:sp>
      <p:sp>
        <p:nvSpPr>
          <p:cNvPr id="187395" name="Rectangle 3"/>
          <p:cNvSpPr>
            <a:spLocks noGrp="1" noChangeArrowheads="1"/>
          </p:cNvSpPr>
          <p:nvPr>
            <p:ph type="body" idx="4294967295"/>
          </p:nvPr>
        </p:nvSpPr>
        <p:spPr>
          <a:xfrm>
            <a:off x="0" y="1447800"/>
            <a:ext cx="9144000" cy="5410200"/>
          </a:xfrm>
          <a:noFill/>
        </p:spPr>
        <p:txBody>
          <a:bodyPr/>
          <a:lstStyle/>
          <a:p>
            <a:pPr marL="609600" indent="-609600">
              <a:buFontTx/>
              <a:buNone/>
            </a:pPr>
            <a:r>
              <a:rPr lang="fa-IR"/>
              <a:t>1_ رشد</a:t>
            </a:r>
          </a:p>
          <a:p>
            <a:pPr marL="609600" indent="-609600">
              <a:buFontTx/>
              <a:buNone/>
            </a:pPr>
            <a:r>
              <a:rPr lang="fa-IR"/>
              <a:t>2_ حفظ سلامتی بدن </a:t>
            </a:r>
          </a:p>
          <a:p>
            <a:pPr marL="609600" indent="-609600">
              <a:buFontTx/>
              <a:buNone/>
            </a:pPr>
            <a:r>
              <a:rPr lang="fa-IR"/>
              <a:t>3_ تولید مثل</a:t>
            </a:r>
          </a:p>
          <a:p>
            <a:pPr marL="609600" indent="-609600">
              <a:buFontTx/>
              <a:buNone/>
            </a:pPr>
            <a:r>
              <a:rPr lang="fa-IR"/>
              <a:t>4_ تغذیه طبیعی برای ازاد سازی انرژی و متابولیسم ذخایر انرژی بدن ، متابولیسم اسید آمینه ، اسید های چرب و مواد معدنی</a:t>
            </a:r>
          </a:p>
          <a:p>
            <a:pPr marL="609600" indent="-609600">
              <a:buFontTx/>
              <a:buNone/>
            </a:pPr>
            <a:r>
              <a:rPr lang="fa-IR"/>
              <a:t>5_ فعالیت طبیعی اشتها و دستگاه گوارش </a:t>
            </a:r>
          </a:p>
          <a:p>
            <a:pPr marL="609600" indent="-609600">
              <a:buFontTx/>
              <a:buNone/>
            </a:pPr>
            <a:r>
              <a:rPr lang="fa-IR"/>
              <a:t>6_ تنظیم رفتارهای عصبی و روانی</a:t>
            </a:r>
          </a:p>
          <a:p>
            <a:pPr marL="609600" indent="-609600">
              <a:buFontTx/>
              <a:buNone/>
            </a:pPr>
            <a:r>
              <a:rPr lang="fa-IR"/>
              <a:t>7_ سلامتی بافت ها و مقاومت در برابر عفونت ها و بیماری ها </a:t>
            </a:r>
            <a:endParaRPr lang="en-US"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idx="4294967295"/>
          </p:nvPr>
        </p:nvSpPr>
        <p:spPr>
          <a:noFill/>
        </p:spPr>
        <p:txBody>
          <a:bodyPr/>
          <a:lstStyle/>
          <a:p>
            <a:pPr algn="r"/>
            <a:r>
              <a:rPr lang="fa-IR"/>
              <a:t>املاح معدنی</a:t>
            </a:r>
            <a:endParaRPr lang="en-US" dirty="0"/>
          </a:p>
        </p:txBody>
      </p:sp>
      <p:sp>
        <p:nvSpPr>
          <p:cNvPr id="188419" name="Rectangle 3"/>
          <p:cNvSpPr>
            <a:spLocks noGrp="1" noChangeArrowheads="1"/>
          </p:cNvSpPr>
          <p:nvPr>
            <p:ph type="body" idx="4294967295"/>
          </p:nvPr>
        </p:nvSpPr>
        <p:spPr>
          <a:noFill/>
        </p:spPr>
        <p:txBody>
          <a:bodyPr/>
          <a:lstStyle/>
          <a:p>
            <a:pPr>
              <a:buFontTx/>
              <a:buNone/>
            </a:pPr>
            <a:r>
              <a:rPr lang="fa-IR"/>
              <a:t>املاح معدنی نیز یک بخش مهم رژیم غذایی است که نقش حائز اهمیتی در متابولیسم سلولی دارد . این عناصر هم چنین در ترکیب مواد غذایی بیولوژیکی نیز لازم است . برخی عناصر معدنی مانند سدیم و پتاسیم نقش اساسی در پدیده های حیاتی داشته و اعمال فیزیولوژی گوناگونی را دارا می باشد .</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6" name="Text Box 4"/>
          <p:cNvSpPr txBox="1">
            <a:spLocks noGrp="1" noChangeArrowheads="1"/>
          </p:cNvSpPr>
          <p:nvPr>
            <p:ph type="body" idx="1"/>
          </p:nvPr>
        </p:nvSpPr>
        <p:spPr>
          <a:xfrm>
            <a:off x="1547813" y="2492375"/>
            <a:ext cx="6562725" cy="1223963"/>
          </a:xfrm>
          <a:solidFill>
            <a:schemeClr val="folHlink"/>
          </a:solidFill>
          <a:ln w="19050">
            <a:pattFill prst="dkHorz">
              <a:fgClr>
                <a:srgbClr val="A50021"/>
              </a:fgClr>
              <a:bgClr>
                <a:srgbClr val="FFFFFF"/>
              </a:bgClr>
            </a:pattFill>
          </a:ln>
        </p:spPr>
        <p:txBody>
          <a:bodyPr/>
          <a:lstStyle/>
          <a:p>
            <a:pPr algn="l">
              <a:buFontTx/>
              <a:buNone/>
            </a:pPr>
            <a:r>
              <a:rPr lang="en-US" dirty="0"/>
              <a:t> </a:t>
            </a:r>
            <a:r>
              <a:rPr lang="en-US" b="1" dirty="0"/>
              <a:t>BMI =           </a:t>
            </a:r>
            <a:r>
              <a:rPr lang="en-US" b="1" u="sng" dirty="0"/>
              <a:t>weight (kg)</a:t>
            </a:r>
          </a:p>
          <a:p>
            <a:pPr algn="l">
              <a:buFontTx/>
              <a:buNone/>
            </a:pPr>
            <a:r>
              <a:rPr lang="en-US" b="1" dirty="0"/>
              <a:t>              height (m) X height (m)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8596"/>
                                        </p:tgtEl>
                                        <p:attrNameLst>
                                          <p:attrName>style.visibility</p:attrName>
                                        </p:attrNameLst>
                                      </p:cBhvr>
                                      <p:to>
                                        <p:strVal val="visible"/>
                                      </p:to>
                                    </p:set>
                                    <p:animEffect transition="in" filter="blinds(horizontal)">
                                      <p:cBhvr>
                                        <p:cTn id="7" dur="500"/>
                                        <p:tgtEl>
                                          <p:spTgt spid="2385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596"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ChangeArrowheads="1"/>
          </p:cNvSpPr>
          <p:nvPr>
            <p:ph type="title" idx="4294967295"/>
          </p:nvPr>
        </p:nvSpPr>
        <p:spPr>
          <a:xfrm>
            <a:off x="1143000" y="152400"/>
            <a:ext cx="7543800" cy="1431925"/>
          </a:xfrm>
          <a:noFill/>
        </p:spPr>
        <p:txBody>
          <a:bodyPr/>
          <a:lstStyle/>
          <a:p>
            <a:pPr algn="r"/>
            <a:r>
              <a:rPr lang="fa-IR"/>
              <a:t>ترکیب بدنی و وزن مطلوب </a:t>
            </a:r>
            <a:endParaRPr lang="en-US" dirty="0"/>
          </a:p>
        </p:txBody>
      </p:sp>
      <p:sp>
        <p:nvSpPr>
          <p:cNvPr id="189443" name="Rectangle 3"/>
          <p:cNvSpPr>
            <a:spLocks noGrp="1" noChangeArrowheads="1"/>
          </p:cNvSpPr>
          <p:nvPr>
            <p:ph type="body" idx="4294967295"/>
          </p:nvPr>
        </p:nvSpPr>
        <p:spPr>
          <a:xfrm>
            <a:off x="-228600" y="1828800"/>
            <a:ext cx="9372600" cy="5029200"/>
          </a:xfrm>
          <a:noFill/>
        </p:spPr>
        <p:txBody>
          <a:bodyPr/>
          <a:lstStyle/>
          <a:p>
            <a:pPr>
              <a:buFontTx/>
              <a:buNone/>
            </a:pPr>
            <a:r>
              <a:rPr lang="fa-IR"/>
              <a:t>سه جزء اصلی بدن را عضلات،استخوان ها و چربی تشکیل می دهند. وزن مطلوب وزنی است که در  آن وزن چربی در حداقل باشد . وزن خالص ( وزن بدون چربی ) و وزن چربی ، وزن تام بدن را تشکیل می دهند .</a:t>
            </a:r>
            <a:endParaRPr 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ChangeArrowheads="1"/>
          </p:cNvSpPr>
          <p:nvPr>
            <p:ph type="title"/>
          </p:nvPr>
        </p:nvSpPr>
        <p:spPr/>
        <p:txBody>
          <a:bodyPr/>
          <a:lstStyle/>
          <a:p>
            <a:r>
              <a:rPr lang="fa-IR"/>
              <a:t>رژیم با انرژی کم</a:t>
            </a:r>
            <a:endParaRPr lang="en-US" dirty="0"/>
          </a:p>
        </p:txBody>
      </p:sp>
      <p:sp>
        <p:nvSpPr>
          <p:cNvPr id="278531" name="Rectangle 3"/>
          <p:cNvSpPr>
            <a:spLocks noGrp="1" noChangeArrowheads="1"/>
          </p:cNvSpPr>
          <p:nvPr>
            <p:ph type="body" idx="1"/>
          </p:nvPr>
        </p:nvSpPr>
        <p:spPr/>
        <p:txBody>
          <a:bodyPr/>
          <a:lstStyle/>
          <a:p>
            <a:pPr>
              <a:buFontTx/>
              <a:buNone/>
            </a:pPr>
            <a:r>
              <a:rPr lang="fa-IR" dirty="0"/>
              <a:t>&gt;</a:t>
            </a:r>
            <a:r>
              <a:rPr lang="en-US" dirty="0"/>
              <a:t>00 </a:t>
            </a:r>
            <a:r>
              <a:rPr lang="en-US" dirty="0" err="1"/>
              <a:t>kCal</a:t>
            </a:r>
            <a:r>
              <a:rPr lang="en-US" dirty="0"/>
              <a:t>/d</a:t>
            </a:r>
            <a:r>
              <a:rPr lang="fa-IR" dirty="0"/>
              <a:t>8</a:t>
            </a:r>
          </a:p>
          <a:p>
            <a:pPr>
              <a:buFontTx/>
              <a:buNone/>
            </a:pPr>
            <a:endParaRPr lang="fa-IR" dirty="0"/>
          </a:p>
          <a:p>
            <a:pPr>
              <a:buFontTx/>
              <a:buNone/>
            </a:pPr>
            <a:r>
              <a:rPr lang="fa-IR" dirty="0"/>
              <a:t>کم چربی اما میوه +غلات+قند گلیسمیک پایین</a:t>
            </a:r>
            <a:endParaRPr lang="en-US"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p:cNvSpPr>
            <a:spLocks noGrp="1" noChangeArrowheads="1"/>
          </p:cNvSpPr>
          <p:nvPr>
            <p:ph type="body" idx="1"/>
          </p:nvPr>
        </p:nvSpPr>
        <p:spPr>
          <a:xfrm>
            <a:off x="2814638" y="1612900"/>
            <a:ext cx="5872162" cy="4513263"/>
          </a:xfrm>
        </p:spPr>
        <p:txBody>
          <a:bodyPr/>
          <a:lstStyle/>
          <a:p>
            <a:r>
              <a:rPr lang="fa-IR" sz="2800">
                <a:cs typeface="Mitra" pitchFamily="2" charset="-78"/>
              </a:rPr>
              <a:t>15</a:t>
            </a:r>
            <a:r>
              <a:rPr lang="fa-IR" sz="2800" b="1"/>
              <a:t> </a:t>
            </a:r>
            <a:r>
              <a:rPr lang="fa-IR" sz="2800">
                <a:cs typeface="Mitra" pitchFamily="2" charset="-78"/>
              </a:rPr>
              <a:t>دقيقه قبل از وعده اصلي سالاد مصرف كنيد.</a:t>
            </a:r>
          </a:p>
          <a:p>
            <a:r>
              <a:rPr lang="fa-IR" sz="2800">
                <a:cs typeface="Mitra" pitchFamily="2" charset="-78"/>
              </a:rPr>
              <a:t>در رستوران يك غذا براي دو نفرسفارش دهيد.</a:t>
            </a:r>
          </a:p>
          <a:p>
            <a:r>
              <a:rPr lang="fa-IR" sz="2800">
                <a:cs typeface="Mitra" pitchFamily="2" charset="-78"/>
              </a:rPr>
              <a:t>براي صرف چاي و قهوه از شكر استفاده نكنيد.</a:t>
            </a:r>
          </a:p>
          <a:p>
            <a:r>
              <a:rPr lang="fa-IR" sz="2800">
                <a:cs typeface="Mitra" pitchFamily="2" charset="-78"/>
              </a:rPr>
              <a:t>همراه با ساندويچ بجاي چيپس از سبزيجات استفاده كنيد.</a:t>
            </a:r>
          </a:p>
          <a:p>
            <a:r>
              <a:rPr lang="fa-IR" sz="2800">
                <a:cs typeface="Mitra" pitchFamily="2" charset="-78"/>
              </a:rPr>
              <a:t>اگر غذايي را دوست نداريد آن را نخوريد.</a:t>
            </a:r>
          </a:p>
          <a:p>
            <a:r>
              <a:rPr lang="fa-IR" sz="2800">
                <a:cs typeface="Mitra" pitchFamily="2" charset="-78"/>
              </a:rPr>
              <a:t>هميشه در بشقاب غذای خود را كامل بكشيد تا متوجه شويد كه چقدر مي خوريد.</a:t>
            </a:r>
            <a:endParaRPr lang="en-US" sz="2800">
              <a:cs typeface="Mitra" pitchFamily="2" charset="-78"/>
            </a:endParaRPr>
          </a:p>
          <a:p>
            <a:endParaRPr lang="en-US" sz="2800"/>
          </a:p>
        </p:txBody>
      </p:sp>
      <p:sp>
        <p:nvSpPr>
          <p:cNvPr id="290819" name="Rectangle 3"/>
          <p:cNvSpPr>
            <a:spLocks noGrp="1" noChangeArrowheads="1"/>
          </p:cNvSpPr>
          <p:nvPr>
            <p:ph type="title"/>
          </p:nvPr>
        </p:nvSpPr>
        <p:spPr/>
        <p:txBody>
          <a:bodyPr/>
          <a:lstStyle/>
          <a:p>
            <a:r>
              <a:rPr lang="fa-IR" b="1"/>
              <a:t>توصيه هاي تغذيه اي</a:t>
            </a:r>
            <a:endParaRPr lang="en-US" b="1"/>
          </a:p>
        </p:txBody>
      </p:sp>
      <p:pic>
        <p:nvPicPr>
          <p:cNvPr id="290820" name="Picture 4"/>
          <p:cNvPicPr>
            <a:picLocks noChangeAspect="1" noChangeArrowheads="1"/>
          </p:cNvPicPr>
          <p:nvPr/>
        </p:nvPicPr>
        <p:blipFill>
          <a:blip r:embed="rId2" cstate="print"/>
          <a:srcRect/>
          <a:stretch>
            <a:fillRect/>
          </a:stretch>
        </p:blipFill>
        <p:spPr bwMode="auto">
          <a:xfrm>
            <a:off x="250825" y="1844675"/>
            <a:ext cx="6489700" cy="5975350"/>
          </a:xfrm>
          <a:prstGeom prst="rect">
            <a:avLst/>
          </a:prstGeom>
          <a:noFill/>
          <a:ln w="9525">
            <a:noFill/>
            <a:miter lim="800000"/>
            <a:headEnd type="none" w="sm" len="sm"/>
            <a:tailEnd type="none" w="sm" len="sm"/>
          </a:ln>
          <a:effectLst/>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290818">
                                            <p:txEl>
                                              <p:pRg st="0" end="0"/>
                                            </p:txEl>
                                          </p:spTgt>
                                        </p:tgtEl>
                                      </p:cBhvr>
                                    </p:animEffect>
                                    <p:set>
                                      <p:cBhvr>
                                        <p:cTn id="7" dur="1" fill="hold">
                                          <p:stCondLst>
                                            <p:cond delay="1999"/>
                                          </p:stCondLst>
                                        </p:cTn>
                                        <p:tgtEl>
                                          <p:spTgt spid="290818">
                                            <p:txEl>
                                              <p:pRg st="0" end="0"/>
                                            </p:tx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2000"/>
                                        <p:tgtEl>
                                          <p:spTgt spid="290818">
                                            <p:txEl>
                                              <p:pRg st="1" end="1"/>
                                            </p:txEl>
                                          </p:spTgt>
                                        </p:tgtEl>
                                      </p:cBhvr>
                                    </p:animEffect>
                                    <p:set>
                                      <p:cBhvr>
                                        <p:cTn id="12" dur="1" fill="hold">
                                          <p:stCondLst>
                                            <p:cond delay="1999"/>
                                          </p:stCondLst>
                                        </p:cTn>
                                        <p:tgtEl>
                                          <p:spTgt spid="290818">
                                            <p:txEl>
                                              <p:pRg st="1" end="1"/>
                                            </p:tx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2000"/>
                                        <p:tgtEl>
                                          <p:spTgt spid="290818">
                                            <p:txEl>
                                              <p:pRg st="2" end="2"/>
                                            </p:txEl>
                                          </p:spTgt>
                                        </p:tgtEl>
                                      </p:cBhvr>
                                    </p:animEffect>
                                    <p:set>
                                      <p:cBhvr>
                                        <p:cTn id="17" dur="1" fill="hold">
                                          <p:stCondLst>
                                            <p:cond delay="1999"/>
                                          </p:stCondLst>
                                        </p:cTn>
                                        <p:tgtEl>
                                          <p:spTgt spid="290818">
                                            <p:txEl>
                                              <p:pRg st="2" end="2"/>
                                            </p:txEl>
                                          </p:spTgt>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2000"/>
                                        <p:tgtEl>
                                          <p:spTgt spid="290818">
                                            <p:txEl>
                                              <p:pRg st="3" end="3"/>
                                            </p:txEl>
                                          </p:spTgt>
                                        </p:tgtEl>
                                      </p:cBhvr>
                                    </p:animEffect>
                                    <p:set>
                                      <p:cBhvr>
                                        <p:cTn id="22" dur="1" fill="hold">
                                          <p:stCondLst>
                                            <p:cond delay="1999"/>
                                          </p:stCondLst>
                                        </p:cTn>
                                        <p:tgtEl>
                                          <p:spTgt spid="290818">
                                            <p:txEl>
                                              <p:pRg st="3" end="3"/>
                                            </p:txEl>
                                          </p:spTgt>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2000"/>
                                        <p:tgtEl>
                                          <p:spTgt spid="290818">
                                            <p:txEl>
                                              <p:pRg st="4" end="4"/>
                                            </p:txEl>
                                          </p:spTgt>
                                        </p:tgtEl>
                                      </p:cBhvr>
                                    </p:animEffect>
                                    <p:set>
                                      <p:cBhvr>
                                        <p:cTn id="27" dur="1" fill="hold">
                                          <p:stCondLst>
                                            <p:cond delay="1999"/>
                                          </p:stCondLst>
                                        </p:cTn>
                                        <p:tgtEl>
                                          <p:spTgt spid="290818">
                                            <p:txEl>
                                              <p:pRg st="4" end="4"/>
                                            </p:txEl>
                                          </p:spTgt>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2000"/>
                                        <p:tgtEl>
                                          <p:spTgt spid="290818">
                                            <p:txEl>
                                              <p:pRg st="5" end="5"/>
                                            </p:txEl>
                                          </p:spTgt>
                                        </p:tgtEl>
                                      </p:cBhvr>
                                    </p:animEffect>
                                    <p:set>
                                      <p:cBhvr>
                                        <p:cTn id="32" dur="1" fill="hold">
                                          <p:stCondLst>
                                            <p:cond delay="1999"/>
                                          </p:stCondLst>
                                        </p:cTn>
                                        <p:tgtEl>
                                          <p:spTgt spid="290818">
                                            <p:txEl>
                                              <p:pRg st="5" end="5"/>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818"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ChangeArrowheads="1"/>
          </p:cNvSpPr>
          <p:nvPr>
            <p:ph type="title"/>
          </p:nvPr>
        </p:nvSpPr>
        <p:spPr>
          <a:ln/>
        </p:spPr>
        <p:txBody>
          <a:bodyPr/>
          <a:lstStyle/>
          <a:p>
            <a:pPr algn="r"/>
            <a:r>
              <a:rPr lang="fa-IR" b="1"/>
              <a:t>توصيه هاي تغذيه اي</a:t>
            </a:r>
            <a:endParaRPr lang="en-US" b="1"/>
          </a:p>
        </p:txBody>
      </p:sp>
      <p:sp>
        <p:nvSpPr>
          <p:cNvPr id="291843" name="Rectangle 3"/>
          <p:cNvSpPr>
            <a:spLocks noGrp="1" noChangeArrowheads="1"/>
          </p:cNvSpPr>
          <p:nvPr>
            <p:ph type="body" idx="1"/>
          </p:nvPr>
        </p:nvSpPr>
        <p:spPr>
          <a:xfrm>
            <a:off x="4284663" y="1557338"/>
            <a:ext cx="4560887" cy="4179887"/>
          </a:xfrm>
          <a:ln/>
        </p:spPr>
        <p:txBody>
          <a:bodyPr/>
          <a:lstStyle/>
          <a:p>
            <a:pPr marL="469900" indent="-469900">
              <a:lnSpc>
                <a:spcPct val="80000"/>
              </a:lnSpc>
            </a:pPr>
            <a:r>
              <a:rPr lang="fa-IR" sz="2800"/>
              <a:t>چيپس، نوشابه، پفك و شيريني خامه‌اي را از ليست خريد حذف يا تعديل مي‌كنم.</a:t>
            </a:r>
          </a:p>
          <a:p>
            <a:pPr marL="469900" indent="-469900">
              <a:lnSpc>
                <a:spcPct val="80000"/>
              </a:lnSpc>
            </a:pPr>
            <a:r>
              <a:rPr lang="fa-IR" sz="2800"/>
              <a:t>در هنگام سيري به خريد ميروم.</a:t>
            </a:r>
          </a:p>
          <a:p>
            <a:pPr marL="469900" indent="-469900">
              <a:lnSpc>
                <a:spcPct val="80000"/>
              </a:lnSpc>
            </a:pPr>
            <a:r>
              <a:rPr lang="fa-IR" sz="2800"/>
              <a:t>هر روز 50 كيلو كالري از مقدار انرژي خود مي كاهم.</a:t>
            </a:r>
          </a:p>
          <a:p>
            <a:pPr marL="469900" indent="-469900">
              <a:lnSpc>
                <a:spcPct val="80000"/>
              </a:lnSpc>
            </a:pPr>
            <a:r>
              <a:rPr lang="fa-IR" sz="2800"/>
              <a:t>1 برگ چيپس 11 كالري، 1 ليوان نوشابه 140 كيلو كالري، 1 قاشق مربا خوري روغن يا 6 عدد زيتون 45 كيلو كالري، 100 گرم شكلات يا آجيل 600 كيلو كالري</a:t>
            </a:r>
            <a:endParaRPr lang="en-US" sz="2800"/>
          </a:p>
          <a:p>
            <a:pPr marL="469900" indent="-469900">
              <a:lnSpc>
                <a:spcPct val="80000"/>
              </a:lnSpc>
            </a:pPr>
            <a:endParaRPr lang="en-US" sz="2400">
              <a:cs typeface="Mitra" pitchFamily="2" charset="-78"/>
            </a:endParaRPr>
          </a:p>
        </p:txBody>
      </p:sp>
      <p:pic>
        <p:nvPicPr>
          <p:cNvPr id="291844" name="Picture 4" descr="297014"/>
          <p:cNvPicPr>
            <a:picLocks noChangeAspect="1" noChangeArrowheads="1"/>
          </p:cNvPicPr>
          <p:nvPr/>
        </p:nvPicPr>
        <p:blipFill>
          <a:blip r:embed="rId2" cstate="print"/>
          <a:srcRect/>
          <a:stretch>
            <a:fillRect/>
          </a:stretch>
        </p:blipFill>
        <p:spPr bwMode="auto">
          <a:xfrm>
            <a:off x="323850" y="2133600"/>
            <a:ext cx="3671888" cy="3167063"/>
          </a:xfrm>
          <a:prstGeom prst="rect">
            <a:avLst/>
          </a:prstGeom>
          <a:noFill/>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91843">
                                            <p:txEl>
                                              <p:pRg st="0" end="0"/>
                                            </p:txEl>
                                          </p:spTgt>
                                        </p:tgtEl>
                                        <p:attrNameLst>
                                          <p:attrName>style.visibility</p:attrName>
                                        </p:attrNameLst>
                                      </p:cBhvr>
                                      <p:to>
                                        <p:strVal val="visible"/>
                                      </p:to>
                                    </p:set>
                                    <p:animEffect transition="in" filter="plus(in)">
                                      <p:cBhvr>
                                        <p:cTn id="7" dur="2000"/>
                                        <p:tgtEl>
                                          <p:spTgt spid="2918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291843">
                                            <p:txEl>
                                              <p:pRg st="1" end="1"/>
                                            </p:txEl>
                                          </p:spTgt>
                                        </p:tgtEl>
                                        <p:attrNameLst>
                                          <p:attrName>style.visibility</p:attrName>
                                        </p:attrNameLst>
                                      </p:cBhvr>
                                      <p:to>
                                        <p:strVal val="visible"/>
                                      </p:to>
                                    </p:set>
                                    <p:animEffect transition="in" filter="plus(in)">
                                      <p:cBhvr>
                                        <p:cTn id="12" dur="2000"/>
                                        <p:tgtEl>
                                          <p:spTgt spid="2918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291843">
                                            <p:txEl>
                                              <p:pRg st="2" end="2"/>
                                            </p:txEl>
                                          </p:spTgt>
                                        </p:tgtEl>
                                        <p:attrNameLst>
                                          <p:attrName>style.visibility</p:attrName>
                                        </p:attrNameLst>
                                      </p:cBhvr>
                                      <p:to>
                                        <p:strVal val="visible"/>
                                      </p:to>
                                    </p:set>
                                    <p:animEffect transition="in" filter="plus(in)">
                                      <p:cBhvr>
                                        <p:cTn id="17" dur="2000"/>
                                        <p:tgtEl>
                                          <p:spTgt spid="2918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grpId="0" nodeType="clickEffect">
                                  <p:stCondLst>
                                    <p:cond delay="0"/>
                                  </p:stCondLst>
                                  <p:childTnLst>
                                    <p:set>
                                      <p:cBhvr>
                                        <p:cTn id="21" dur="1" fill="hold">
                                          <p:stCondLst>
                                            <p:cond delay="0"/>
                                          </p:stCondLst>
                                        </p:cTn>
                                        <p:tgtEl>
                                          <p:spTgt spid="291843">
                                            <p:txEl>
                                              <p:pRg st="3" end="3"/>
                                            </p:txEl>
                                          </p:spTgt>
                                        </p:tgtEl>
                                        <p:attrNameLst>
                                          <p:attrName>style.visibility</p:attrName>
                                        </p:attrNameLst>
                                      </p:cBhvr>
                                      <p:to>
                                        <p:strVal val="visible"/>
                                      </p:to>
                                    </p:set>
                                    <p:animEffect transition="in" filter="plus(in)">
                                      <p:cBhvr>
                                        <p:cTn id="22" dur="2000"/>
                                        <p:tgtEl>
                                          <p:spTgt spid="2918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843"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ChangeArrowheads="1"/>
          </p:cNvSpPr>
          <p:nvPr>
            <p:ph type="body" idx="1"/>
          </p:nvPr>
        </p:nvSpPr>
        <p:spPr/>
        <p:txBody>
          <a:bodyPr/>
          <a:lstStyle/>
          <a:p>
            <a:r>
              <a:rPr lang="fa-IR">
                <a:cs typeface="Mitra" pitchFamily="2" charset="-78"/>
              </a:rPr>
              <a:t>از ساعت 9 شب به بعد هيچ ماده غذايي حتي خوشمزه ترين آن ها را ميل نمي‌كنم</a:t>
            </a:r>
          </a:p>
          <a:p>
            <a:r>
              <a:rPr lang="fa-IR">
                <a:cs typeface="Mitra" pitchFamily="2" charset="-78"/>
              </a:rPr>
              <a:t>يك برنامه منظم و قابل اجرا از فعاليت هاي بدني مناسب، با مشخص نمودن زمان و محل اجرا تدوين خواهم كرد.</a:t>
            </a:r>
          </a:p>
          <a:p>
            <a:r>
              <a:rPr lang="fa-IR">
                <a:cs typeface="Mitra" pitchFamily="2" charset="-78"/>
              </a:rPr>
              <a:t>از غذا هاي خوش ظاهر ولي بدون مواد مغذي ضروري استفاده نمي‌كنم.</a:t>
            </a:r>
          </a:p>
          <a:p>
            <a:r>
              <a:rPr lang="fa-IR">
                <a:cs typeface="Mitra" pitchFamily="2" charset="-78"/>
              </a:rPr>
              <a:t>از حجم غذايم به تدريج مي كاهم و از خوردن سريع غذاهاي گوناگون و دسرهاي رنگارنگ امتناع مي‌كنم.</a:t>
            </a:r>
            <a:endParaRPr lang="en-US">
              <a:cs typeface="Mitra" pitchFamily="2" charset="-78"/>
            </a:endParaRPr>
          </a:p>
          <a:p>
            <a:endParaRPr lang="en-US"/>
          </a:p>
        </p:txBody>
      </p:sp>
      <p:sp>
        <p:nvSpPr>
          <p:cNvPr id="292867" name="Rectangle 2"/>
          <p:cNvSpPr>
            <a:spLocks noGrp="1" noChangeArrowheads="1"/>
          </p:cNvSpPr>
          <p:nvPr>
            <p:ph type="title"/>
          </p:nvPr>
        </p:nvSpPr>
        <p:spPr>
          <a:ln/>
        </p:spPr>
        <p:txBody>
          <a:bodyPr/>
          <a:lstStyle/>
          <a:p>
            <a:pPr algn="r"/>
            <a:r>
              <a:rPr lang="fa-IR" b="1"/>
              <a:t>اقدامات و تغييرات گسترده‌تر</a:t>
            </a:r>
            <a:r>
              <a:rPr lang="fa-IR"/>
              <a:t> </a:t>
            </a:r>
            <a:endParaRPr lang="en-US"/>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xit" presetSubtype="0" fill="hold" grpId="0" nodeType="clickEffect">
                                  <p:stCondLst>
                                    <p:cond delay="0"/>
                                  </p:stCondLst>
                                  <p:childTnLst>
                                    <p:anim to="" calcmode="lin" valueType="num">
                                      <p:cBhvr>
                                        <p:cTn id="6" dur="1"/>
                                        <p:tgtEl>
                                          <p:spTgt spid="292866">
                                            <p:txEl>
                                              <p:pRg st="0" end="0"/>
                                            </p:txEl>
                                          </p:spTgt>
                                        </p:tgtEl>
                                        <p:attrNameLst>
                                          <p:attrName/>
                                        </p:attrNameLst>
                                      </p:cBhvr>
                                    </p:anim>
                                    <p:set>
                                      <p:cBhvr>
                                        <p:cTn id="7" dur="1" fill="hold">
                                          <p:stCondLst>
                                            <p:cond delay="0"/>
                                          </p:stCondLst>
                                        </p:cTn>
                                        <p:tgtEl>
                                          <p:spTgt spid="292866">
                                            <p:txEl>
                                              <p:pRg st="0" end="0"/>
                                            </p:tx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4" presetClass="exit" presetSubtype="0" fill="hold" grpId="0" nodeType="clickEffect">
                                  <p:stCondLst>
                                    <p:cond delay="0"/>
                                  </p:stCondLst>
                                  <p:childTnLst>
                                    <p:anim to="" calcmode="lin" valueType="num">
                                      <p:cBhvr>
                                        <p:cTn id="11" dur="1"/>
                                        <p:tgtEl>
                                          <p:spTgt spid="292866">
                                            <p:txEl>
                                              <p:pRg st="1" end="1"/>
                                            </p:txEl>
                                          </p:spTgt>
                                        </p:tgtEl>
                                        <p:attrNameLst>
                                          <p:attrName/>
                                        </p:attrNameLst>
                                      </p:cBhvr>
                                    </p:anim>
                                    <p:set>
                                      <p:cBhvr>
                                        <p:cTn id="12" dur="1" fill="hold">
                                          <p:stCondLst>
                                            <p:cond delay="0"/>
                                          </p:stCondLst>
                                        </p:cTn>
                                        <p:tgtEl>
                                          <p:spTgt spid="292866">
                                            <p:txEl>
                                              <p:pRg st="1" end="1"/>
                                            </p:tx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4" presetClass="exit" presetSubtype="0" fill="hold" grpId="0" nodeType="clickEffect">
                                  <p:stCondLst>
                                    <p:cond delay="0"/>
                                  </p:stCondLst>
                                  <p:childTnLst>
                                    <p:anim to="" calcmode="lin" valueType="num">
                                      <p:cBhvr>
                                        <p:cTn id="16" dur="1"/>
                                        <p:tgtEl>
                                          <p:spTgt spid="292866">
                                            <p:txEl>
                                              <p:pRg st="2" end="2"/>
                                            </p:txEl>
                                          </p:spTgt>
                                        </p:tgtEl>
                                        <p:attrNameLst>
                                          <p:attrName/>
                                        </p:attrNameLst>
                                      </p:cBhvr>
                                    </p:anim>
                                    <p:set>
                                      <p:cBhvr>
                                        <p:cTn id="17" dur="1" fill="hold">
                                          <p:stCondLst>
                                            <p:cond delay="0"/>
                                          </p:stCondLst>
                                        </p:cTn>
                                        <p:tgtEl>
                                          <p:spTgt spid="292866">
                                            <p:txEl>
                                              <p:pRg st="2" end="2"/>
                                            </p:txEl>
                                          </p:spTgt>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4" presetClass="exit" presetSubtype="0" fill="hold" grpId="0" nodeType="clickEffect">
                                  <p:stCondLst>
                                    <p:cond delay="0"/>
                                  </p:stCondLst>
                                  <p:childTnLst>
                                    <p:anim to="" calcmode="lin" valueType="num">
                                      <p:cBhvr>
                                        <p:cTn id="21" dur="1"/>
                                        <p:tgtEl>
                                          <p:spTgt spid="292866">
                                            <p:txEl>
                                              <p:pRg st="3" end="3"/>
                                            </p:txEl>
                                          </p:spTgt>
                                        </p:tgtEl>
                                        <p:attrNameLst>
                                          <p:attrName/>
                                        </p:attrNameLst>
                                      </p:cBhvr>
                                    </p:anim>
                                    <p:set>
                                      <p:cBhvr>
                                        <p:cTn id="22" dur="1" fill="hold">
                                          <p:stCondLst>
                                            <p:cond delay="0"/>
                                          </p:stCondLst>
                                        </p:cTn>
                                        <p:tgtEl>
                                          <p:spTgt spid="292866">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2866"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2"/>
          <p:cNvSpPr>
            <a:spLocks noGrp="1" noChangeArrowheads="1"/>
          </p:cNvSpPr>
          <p:nvPr>
            <p:ph type="body" idx="1"/>
          </p:nvPr>
        </p:nvSpPr>
        <p:spPr/>
        <p:txBody>
          <a:bodyPr/>
          <a:lstStyle/>
          <a:p>
            <a:r>
              <a:rPr lang="fa-IR">
                <a:cs typeface="Mitra" pitchFamily="2" charset="-78"/>
              </a:rPr>
              <a:t>به جاي قاشق و چنگال با كارد و چنگال و به آهستگي غذا ميل مي‌كنم.</a:t>
            </a:r>
          </a:p>
          <a:p>
            <a:r>
              <a:rPr lang="fa-IR">
                <a:cs typeface="Mitra" pitchFamily="2" charset="-78"/>
              </a:rPr>
              <a:t>هرگز با احساس سيري و از روي هوس غذا ميل نمي كنم و قبل از احساس سيري كامل دست از غذا مي‌كشم.</a:t>
            </a:r>
          </a:p>
          <a:p>
            <a:r>
              <a:rPr lang="fa-IR">
                <a:cs typeface="Mitra" pitchFamily="2" charset="-78"/>
              </a:rPr>
              <a:t>بعد از سير شدن تحت تاثير اصرار و تعارف ديگران حتي يك لقمه غذا يا دسر ميل نخواهم كرد.</a:t>
            </a:r>
          </a:p>
          <a:p>
            <a:r>
              <a:rPr lang="fa-IR">
                <a:cs typeface="Mitra" pitchFamily="2" charset="-78"/>
              </a:rPr>
              <a:t>احساس گناه از باقي ماندن يا دور ريختن غذا، تنقلات و نوشابه هاي فرزندان يا ديگران نخواهم داشت.</a:t>
            </a:r>
            <a:endParaRPr lang="en-US">
              <a:cs typeface="Mitra" pitchFamily="2" charset="-78"/>
            </a:endParaRPr>
          </a:p>
          <a:p>
            <a:endParaRPr lang="en-US"/>
          </a:p>
        </p:txBody>
      </p:sp>
      <p:sp>
        <p:nvSpPr>
          <p:cNvPr id="293891" name="Rectangle 2"/>
          <p:cNvSpPr>
            <a:spLocks noGrp="1" noChangeArrowheads="1"/>
          </p:cNvSpPr>
          <p:nvPr>
            <p:ph type="title"/>
          </p:nvPr>
        </p:nvSpPr>
        <p:spPr>
          <a:ln/>
        </p:spPr>
        <p:txBody>
          <a:bodyPr/>
          <a:lstStyle/>
          <a:p>
            <a:pPr algn="r"/>
            <a:r>
              <a:rPr lang="fa-IR" b="1"/>
              <a:t>اقدامات و تغييرات گسترده‌تر (ادامه)</a:t>
            </a:r>
            <a:endParaRPr lang="en-US" b="1"/>
          </a:p>
        </p:txBody>
      </p:sp>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xit" presetSubtype="0" fill="hold" grpId="0" nodeType="clickEffect">
                                  <p:stCondLst>
                                    <p:cond delay="0"/>
                                  </p:stCondLst>
                                  <p:childTnLst>
                                    <p:anim calcmode="lin" valueType="num">
                                      <p:cBhvr>
                                        <p:cTn id="6" dur="1000"/>
                                        <p:tgtEl>
                                          <p:spTgt spid="293890">
                                            <p:txEl>
                                              <p:pRg st="0" end="0"/>
                                            </p:txEl>
                                          </p:spTgt>
                                        </p:tgtEl>
                                        <p:attrNameLst>
                                          <p:attrName>ppt_w</p:attrName>
                                        </p:attrNameLst>
                                      </p:cBhvr>
                                      <p:tavLst>
                                        <p:tav tm="0">
                                          <p:val>
                                            <p:strVal val="ppt_w"/>
                                          </p:val>
                                        </p:tav>
                                        <p:tav tm="100000">
                                          <p:val>
                                            <p:strVal val="ppt_w*0.70"/>
                                          </p:val>
                                        </p:tav>
                                      </p:tavLst>
                                    </p:anim>
                                    <p:anim calcmode="lin" valueType="num">
                                      <p:cBhvr>
                                        <p:cTn id="7" dur="1000"/>
                                        <p:tgtEl>
                                          <p:spTgt spid="293890">
                                            <p:txEl>
                                              <p:pRg st="0" end="0"/>
                                            </p:txEl>
                                          </p:spTgt>
                                        </p:tgtEl>
                                        <p:attrNameLst>
                                          <p:attrName>ppt_h</p:attrName>
                                        </p:attrNameLst>
                                      </p:cBhvr>
                                      <p:tavLst>
                                        <p:tav tm="0">
                                          <p:val>
                                            <p:strVal val="ppt_h"/>
                                          </p:val>
                                        </p:tav>
                                        <p:tav tm="100000">
                                          <p:val>
                                            <p:strVal val="ppt_h"/>
                                          </p:val>
                                        </p:tav>
                                      </p:tavLst>
                                    </p:anim>
                                    <p:animEffect transition="out" filter="fade">
                                      <p:cBhvr>
                                        <p:cTn id="8" dur="1000"/>
                                        <p:tgtEl>
                                          <p:spTgt spid="293890">
                                            <p:txEl>
                                              <p:pRg st="0" end="0"/>
                                            </p:txEl>
                                          </p:spTgt>
                                        </p:tgtEl>
                                      </p:cBhvr>
                                    </p:animEffect>
                                    <p:set>
                                      <p:cBhvr>
                                        <p:cTn id="9" dur="1" fill="hold">
                                          <p:stCondLst>
                                            <p:cond delay="999"/>
                                          </p:stCondLst>
                                        </p:cTn>
                                        <p:tgtEl>
                                          <p:spTgt spid="293890">
                                            <p:txEl>
                                              <p:pRg st="0" end="0"/>
                                            </p:txEl>
                                          </p:spTgt>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5" presetClass="exit" presetSubtype="0" fill="hold" grpId="0" nodeType="clickEffect">
                                  <p:stCondLst>
                                    <p:cond delay="0"/>
                                  </p:stCondLst>
                                  <p:childTnLst>
                                    <p:anim calcmode="lin" valueType="num">
                                      <p:cBhvr>
                                        <p:cTn id="13" dur="1000"/>
                                        <p:tgtEl>
                                          <p:spTgt spid="293890">
                                            <p:txEl>
                                              <p:pRg st="1" end="1"/>
                                            </p:txEl>
                                          </p:spTgt>
                                        </p:tgtEl>
                                        <p:attrNameLst>
                                          <p:attrName>ppt_w</p:attrName>
                                        </p:attrNameLst>
                                      </p:cBhvr>
                                      <p:tavLst>
                                        <p:tav tm="0">
                                          <p:val>
                                            <p:strVal val="ppt_w"/>
                                          </p:val>
                                        </p:tav>
                                        <p:tav tm="100000">
                                          <p:val>
                                            <p:strVal val="ppt_w*0.70"/>
                                          </p:val>
                                        </p:tav>
                                      </p:tavLst>
                                    </p:anim>
                                    <p:anim calcmode="lin" valueType="num">
                                      <p:cBhvr>
                                        <p:cTn id="14" dur="1000"/>
                                        <p:tgtEl>
                                          <p:spTgt spid="293890">
                                            <p:txEl>
                                              <p:pRg st="1" end="1"/>
                                            </p:txEl>
                                          </p:spTgt>
                                        </p:tgtEl>
                                        <p:attrNameLst>
                                          <p:attrName>ppt_h</p:attrName>
                                        </p:attrNameLst>
                                      </p:cBhvr>
                                      <p:tavLst>
                                        <p:tav tm="0">
                                          <p:val>
                                            <p:strVal val="ppt_h"/>
                                          </p:val>
                                        </p:tav>
                                        <p:tav tm="100000">
                                          <p:val>
                                            <p:strVal val="ppt_h"/>
                                          </p:val>
                                        </p:tav>
                                      </p:tavLst>
                                    </p:anim>
                                    <p:animEffect transition="out" filter="fade">
                                      <p:cBhvr>
                                        <p:cTn id="15" dur="1000"/>
                                        <p:tgtEl>
                                          <p:spTgt spid="293890">
                                            <p:txEl>
                                              <p:pRg st="1" end="1"/>
                                            </p:txEl>
                                          </p:spTgt>
                                        </p:tgtEl>
                                      </p:cBhvr>
                                    </p:animEffect>
                                    <p:set>
                                      <p:cBhvr>
                                        <p:cTn id="16" dur="1" fill="hold">
                                          <p:stCondLst>
                                            <p:cond delay="999"/>
                                          </p:stCondLst>
                                        </p:cTn>
                                        <p:tgtEl>
                                          <p:spTgt spid="293890">
                                            <p:txEl>
                                              <p:pRg st="1" end="1"/>
                                            </p:txEl>
                                          </p:spTgt>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55" presetClass="exit" presetSubtype="0" fill="hold" grpId="0" nodeType="clickEffect">
                                  <p:stCondLst>
                                    <p:cond delay="0"/>
                                  </p:stCondLst>
                                  <p:childTnLst>
                                    <p:anim calcmode="lin" valueType="num">
                                      <p:cBhvr>
                                        <p:cTn id="20" dur="1000"/>
                                        <p:tgtEl>
                                          <p:spTgt spid="293890">
                                            <p:txEl>
                                              <p:pRg st="2" end="2"/>
                                            </p:txEl>
                                          </p:spTgt>
                                        </p:tgtEl>
                                        <p:attrNameLst>
                                          <p:attrName>ppt_w</p:attrName>
                                        </p:attrNameLst>
                                      </p:cBhvr>
                                      <p:tavLst>
                                        <p:tav tm="0">
                                          <p:val>
                                            <p:strVal val="ppt_w"/>
                                          </p:val>
                                        </p:tav>
                                        <p:tav tm="100000">
                                          <p:val>
                                            <p:strVal val="ppt_w*0.70"/>
                                          </p:val>
                                        </p:tav>
                                      </p:tavLst>
                                    </p:anim>
                                    <p:anim calcmode="lin" valueType="num">
                                      <p:cBhvr>
                                        <p:cTn id="21" dur="1000"/>
                                        <p:tgtEl>
                                          <p:spTgt spid="293890">
                                            <p:txEl>
                                              <p:pRg st="2" end="2"/>
                                            </p:txEl>
                                          </p:spTgt>
                                        </p:tgtEl>
                                        <p:attrNameLst>
                                          <p:attrName>ppt_h</p:attrName>
                                        </p:attrNameLst>
                                      </p:cBhvr>
                                      <p:tavLst>
                                        <p:tav tm="0">
                                          <p:val>
                                            <p:strVal val="ppt_h"/>
                                          </p:val>
                                        </p:tav>
                                        <p:tav tm="100000">
                                          <p:val>
                                            <p:strVal val="ppt_h"/>
                                          </p:val>
                                        </p:tav>
                                      </p:tavLst>
                                    </p:anim>
                                    <p:animEffect transition="out" filter="fade">
                                      <p:cBhvr>
                                        <p:cTn id="22" dur="1000"/>
                                        <p:tgtEl>
                                          <p:spTgt spid="293890">
                                            <p:txEl>
                                              <p:pRg st="2" end="2"/>
                                            </p:txEl>
                                          </p:spTgt>
                                        </p:tgtEl>
                                      </p:cBhvr>
                                    </p:animEffect>
                                    <p:set>
                                      <p:cBhvr>
                                        <p:cTn id="23" dur="1" fill="hold">
                                          <p:stCondLst>
                                            <p:cond delay="999"/>
                                          </p:stCondLst>
                                        </p:cTn>
                                        <p:tgtEl>
                                          <p:spTgt spid="293890">
                                            <p:txEl>
                                              <p:pRg st="2" end="2"/>
                                            </p:txEl>
                                          </p:spTgt>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55" presetClass="exit" presetSubtype="0" fill="hold" grpId="0" nodeType="clickEffect">
                                  <p:stCondLst>
                                    <p:cond delay="0"/>
                                  </p:stCondLst>
                                  <p:childTnLst>
                                    <p:anim calcmode="lin" valueType="num">
                                      <p:cBhvr>
                                        <p:cTn id="27" dur="1000"/>
                                        <p:tgtEl>
                                          <p:spTgt spid="293890">
                                            <p:txEl>
                                              <p:pRg st="3" end="3"/>
                                            </p:txEl>
                                          </p:spTgt>
                                        </p:tgtEl>
                                        <p:attrNameLst>
                                          <p:attrName>ppt_w</p:attrName>
                                        </p:attrNameLst>
                                      </p:cBhvr>
                                      <p:tavLst>
                                        <p:tav tm="0">
                                          <p:val>
                                            <p:strVal val="ppt_w"/>
                                          </p:val>
                                        </p:tav>
                                        <p:tav tm="100000">
                                          <p:val>
                                            <p:strVal val="ppt_w*0.70"/>
                                          </p:val>
                                        </p:tav>
                                      </p:tavLst>
                                    </p:anim>
                                    <p:anim calcmode="lin" valueType="num">
                                      <p:cBhvr>
                                        <p:cTn id="28" dur="1000"/>
                                        <p:tgtEl>
                                          <p:spTgt spid="293890">
                                            <p:txEl>
                                              <p:pRg st="3" end="3"/>
                                            </p:txEl>
                                          </p:spTgt>
                                        </p:tgtEl>
                                        <p:attrNameLst>
                                          <p:attrName>ppt_h</p:attrName>
                                        </p:attrNameLst>
                                      </p:cBhvr>
                                      <p:tavLst>
                                        <p:tav tm="0">
                                          <p:val>
                                            <p:strVal val="ppt_h"/>
                                          </p:val>
                                        </p:tav>
                                        <p:tav tm="100000">
                                          <p:val>
                                            <p:strVal val="ppt_h"/>
                                          </p:val>
                                        </p:tav>
                                      </p:tavLst>
                                    </p:anim>
                                    <p:animEffect transition="out" filter="fade">
                                      <p:cBhvr>
                                        <p:cTn id="29" dur="1000"/>
                                        <p:tgtEl>
                                          <p:spTgt spid="293890">
                                            <p:txEl>
                                              <p:pRg st="3" end="3"/>
                                            </p:txEl>
                                          </p:spTgt>
                                        </p:tgtEl>
                                      </p:cBhvr>
                                    </p:animEffect>
                                    <p:set>
                                      <p:cBhvr>
                                        <p:cTn id="30" dur="1" fill="hold">
                                          <p:stCondLst>
                                            <p:cond delay="999"/>
                                          </p:stCondLst>
                                        </p:cTn>
                                        <p:tgtEl>
                                          <p:spTgt spid="293890">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0"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ChangeArrowheads="1"/>
          </p:cNvSpPr>
          <p:nvPr>
            <p:ph type="body" idx="1"/>
          </p:nvPr>
        </p:nvSpPr>
        <p:spPr>
          <a:xfrm>
            <a:off x="471488" y="476250"/>
            <a:ext cx="8672512" cy="6192838"/>
          </a:xfrm>
        </p:spPr>
        <p:txBody>
          <a:bodyPr/>
          <a:lstStyle/>
          <a:p>
            <a:pPr>
              <a:lnSpc>
                <a:spcPct val="90000"/>
              </a:lnSpc>
              <a:buFontTx/>
              <a:buNone/>
            </a:pPr>
            <a:r>
              <a:rPr lang="ar-SA" sz="2800" b="1">
                <a:solidFill>
                  <a:schemeClr val="hlink"/>
                </a:solidFill>
              </a:rPr>
              <a:t>این نکات باید آموزش داده شود.</a:t>
            </a:r>
            <a:endParaRPr lang="fa-IR" sz="2800" b="1">
              <a:solidFill>
                <a:schemeClr val="hlink"/>
              </a:solidFill>
            </a:endParaRPr>
          </a:p>
          <a:p>
            <a:pPr>
              <a:lnSpc>
                <a:spcPct val="90000"/>
              </a:lnSpc>
              <a:buFontTx/>
              <a:buNone/>
            </a:pPr>
            <a:endParaRPr lang="fa-IR" sz="2800" b="1">
              <a:solidFill>
                <a:schemeClr val="hlink"/>
              </a:solidFill>
            </a:endParaRPr>
          </a:p>
          <a:p>
            <a:pPr>
              <a:lnSpc>
                <a:spcPct val="90000"/>
              </a:lnSpc>
              <a:buFontTx/>
              <a:buNone/>
            </a:pPr>
            <a:r>
              <a:rPr lang="ar-SA" sz="2800" b="1"/>
              <a:t/>
            </a:r>
            <a:br>
              <a:rPr lang="ar-SA" sz="2800" b="1"/>
            </a:br>
            <a:r>
              <a:rPr lang="ar-SA" sz="2800" b="1"/>
              <a:t>1 ـ برنامه غذایی خود را طوری تنظیم کنند که کالری حاصل از چربی بیش از 30 درصد نباشد .</a:t>
            </a:r>
            <a:br>
              <a:rPr lang="ar-SA" sz="2800" b="1"/>
            </a:br>
            <a:r>
              <a:rPr lang="ar-SA" sz="2800" b="1"/>
              <a:t>2 ـ برنامه غذایی خود را تعدیل کنند اما چون در دوران رشد هستند مصرف چربی را نباید حذف کنند.</a:t>
            </a:r>
            <a:br>
              <a:rPr lang="ar-SA" sz="2800" b="1"/>
            </a:br>
            <a:r>
              <a:rPr lang="ar-SA" sz="2800" b="1"/>
              <a:t>3 ـ به جای تنقلات پر چربی، از میان وعده‌های سالم مثل میوه‌ها و سبزی‌ها استفاده کنند.</a:t>
            </a:r>
            <a:br>
              <a:rPr lang="ar-SA" sz="2800" b="1"/>
            </a:br>
            <a:r>
              <a:rPr lang="ar-SA" sz="2800" b="1"/>
              <a:t>4 ـ فعالیت بدنی خود را با ورزش‌هایی مثل پیاده‌روی و دوچرخه سواری افزایش دهند.</a:t>
            </a:r>
            <a:br>
              <a:rPr lang="ar-SA" sz="2800" b="1"/>
            </a:br>
            <a:r>
              <a:rPr lang="ar-SA" sz="2800" b="1"/>
              <a:t>5 ـ غذا نباید به عنوان پاداش و جایزه به کودکان داده شود .</a:t>
            </a:r>
            <a:br>
              <a:rPr lang="ar-SA" sz="2800" b="1"/>
            </a:br>
            <a:r>
              <a:rPr lang="ar-SA" sz="2800" b="1"/>
              <a:t>6 ـ هر روز بر اساس یک برنامه منظم ورزش کنند.</a:t>
            </a:r>
            <a:br>
              <a:rPr lang="ar-SA" sz="2800" b="1"/>
            </a:br>
            <a:r>
              <a:rPr lang="ar-SA" sz="2800"/>
              <a:t/>
            </a:r>
            <a:br>
              <a:rPr lang="ar-SA" sz="2800"/>
            </a:br>
            <a:endParaRPr 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94914">
                                            <p:txEl>
                                              <p:pRg st="0" end="0"/>
                                            </p:txEl>
                                          </p:spTgt>
                                        </p:tgtEl>
                                        <p:attrNameLst>
                                          <p:attrName>style.visibility</p:attrName>
                                        </p:attrNameLst>
                                      </p:cBhvr>
                                      <p:to>
                                        <p:strVal val="visible"/>
                                      </p:to>
                                    </p:set>
                                    <p:anim to="" calcmode="lin" valueType="num">
                                      <p:cBhvr>
                                        <p:cTn id="7" dur="1" fill="hold"/>
                                        <p:tgtEl>
                                          <p:spTgt spid="294914">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94914">
                                            <p:txEl>
                                              <p:pRg st="2" end="2"/>
                                            </p:txEl>
                                          </p:spTgt>
                                        </p:tgtEl>
                                        <p:attrNameLst>
                                          <p:attrName>style.visibility</p:attrName>
                                        </p:attrNameLst>
                                      </p:cBhvr>
                                      <p:to>
                                        <p:strVal val="visible"/>
                                      </p:to>
                                    </p:set>
                                    <p:anim to="" calcmode="lin" valueType="num">
                                      <p:cBhvr>
                                        <p:cTn id="12" dur="1" fill="hold"/>
                                        <p:tgtEl>
                                          <p:spTgt spid="294914">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4914"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ChangeArrowheads="1"/>
          </p:cNvSpPr>
          <p:nvPr>
            <p:ph type="body" idx="1"/>
          </p:nvPr>
        </p:nvSpPr>
        <p:spPr>
          <a:xfrm>
            <a:off x="722313" y="549275"/>
            <a:ext cx="8421687" cy="5899150"/>
          </a:xfrm>
        </p:spPr>
        <p:txBody>
          <a:bodyPr/>
          <a:lstStyle/>
          <a:p>
            <a:pPr>
              <a:lnSpc>
                <a:spcPct val="90000"/>
              </a:lnSpc>
              <a:buFontTx/>
              <a:buNone/>
            </a:pPr>
            <a:r>
              <a:rPr lang="ar-SA" sz="2400"/>
              <a:t>7 ـ </a:t>
            </a:r>
            <a:r>
              <a:rPr lang="ar-SA" sz="2400" b="1"/>
              <a:t>وقت ورزش را نسبت به کارهای دیگر در اولویت قرار دهند و برنامه ورزشی خود را برای انجام کارهای دیگر تعطیل نکنند.</a:t>
            </a:r>
            <a:endParaRPr lang="fa-IR" sz="2400" b="1"/>
          </a:p>
          <a:p>
            <a:pPr>
              <a:lnSpc>
                <a:spcPct val="90000"/>
              </a:lnSpc>
              <a:buFontTx/>
              <a:buNone/>
            </a:pPr>
            <a:endParaRPr lang="fa-IR" sz="2400" b="1"/>
          </a:p>
          <a:p>
            <a:pPr>
              <a:lnSpc>
                <a:spcPct val="90000"/>
              </a:lnSpc>
              <a:buFontTx/>
              <a:buNone/>
            </a:pPr>
            <a:r>
              <a:rPr lang="fa-IR" sz="2400" b="1"/>
              <a:t>8-</a:t>
            </a:r>
            <a:r>
              <a:rPr lang="ar-SA" sz="2400" b="1"/>
              <a:t> والدین باید خودشان الگوی مناسب برای دریافت غذای روزانه و فعالیت های ورزشی باشند.</a:t>
            </a:r>
            <a:endParaRPr lang="fa-IR" sz="2400" b="1"/>
          </a:p>
          <a:p>
            <a:pPr>
              <a:lnSpc>
                <a:spcPct val="90000"/>
              </a:lnSpc>
              <a:buFontTx/>
              <a:buNone/>
            </a:pPr>
            <a:r>
              <a:rPr lang="fa-IR" sz="2400" b="1"/>
              <a:t>9-</a:t>
            </a:r>
            <a:r>
              <a:rPr lang="ar-SA" sz="2400" b="1"/>
              <a:t>والدین باید از تناسب اندام تصوری واقع بینانه داشته باشند، هم‌چنین انتظاری منطقی از فرم بدن کودک و نوجوانان با توجه به وضعیت بدنی خود، اقوام و سابقه فامیلی داشته باشند، </a:t>
            </a:r>
            <a:endParaRPr lang="fa-IR" sz="2400" b="1"/>
          </a:p>
          <a:p>
            <a:pPr>
              <a:lnSpc>
                <a:spcPct val="90000"/>
              </a:lnSpc>
              <a:buFontTx/>
              <a:buNone/>
            </a:pPr>
            <a:r>
              <a:rPr lang="fa-IR" sz="2400" b="1"/>
              <a:t>10-</a:t>
            </a:r>
            <a:r>
              <a:rPr lang="ar-SA" sz="2400" b="1"/>
              <a:t>اضافه وزن در هنگام رشد، امری طبیعی است و فقط زمانی که اضافه وزن زیاد و غیر طبیعی است، باید کنترل شود.</a:t>
            </a:r>
            <a:endParaRPr lang="fa-IR" sz="2400" b="1"/>
          </a:p>
          <a:p>
            <a:pPr>
              <a:lnSpc>
                <a:spcPct val="90000"/>
              </a:lnSpc>
              <a:buFontTx/>
              <a:buNone/>
            </a:pPr>
            <a:r>
              <a:rPr lang="ar-SA" sz="2400" b="1"/>
              <a:t/>
            </a:r>
            <a:br>
              <a:rPr lang="ar-SA" sz="2400" b="1"/>
            </a:br>
            <a:r>
              <a:rPr lang="ar-SA" sz="2400" b="1"/>
              <a:t>انواع ویتامین ها و املاح مورد نیاز بدن که در دوران بلوغ به دلیل تسریع در رشد ، نیاز بدن به آنها افزایش می یابد ، با مصرف سبزی ها و میوه ها ، انواع گوشت ، حبوبات ،‌ لبنیات و غلات ( نان و برنج و ... ) تأمین می شوند . </a:t>
            </a:r>
            <a:r>
              <a:rPr lang="fa-IR" sz="2400" b="1"/>
              <a:t/>
            </a:r>
            <a:br>
              <a:rPr lang="fa-IR" sz="2400" b="1"/>
            </a:br>
            <a:r>
              <a:rPr lang="fa-IR" sz="2400"/>
              <a:t/>
            </a:r>
            <a:br>
              <a:rPr lang="fa-IR" sz="2400"/>
            </a:br>
            <a:endParaRPr 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95938">
                                            <p:txEl>
                                              <p:pRg st="0" end="0"/>
                                            </p:txEl>
                                          </p:spTgt>
                                        </p:tgtEl>
                                        <p:attrNameLst>
                                          <p:attrName>style.visibility</p:attrName>
                                        </p:attrNameLst>
                                      </p:cBhvr>
                                      <p:to>
                                        <p:strVal val="visible"/>
                                      </p:to>
                                    </p:set>
                                    <p:anim to="" calcmode="lin" valueType="num">
                                      <p:cBhvr>
                                        <p:cTn id="7" dur="1" fill="hold"/>
                                        <p:tgtEl>
                                          <p:spTgt spid="295938">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95938">
                                            <p:txEl>
                                              <p:pRg st="2" end="2"/>
                                            </p:txEl>
                                          </p:spTgt>
                                        </p:tgtEl>
                                        <p:attrNameLst>
                                          <p:attrName>style.visibility</p:attrName>
                                        </p:attrNameLst>
                                      </p:cBhvr>
                                      <p:to>
                                        <p:strVal val="visible"/>
                                      </p:to>
                                    </p:set>
                                    <p:anim to="" calcmode="lin" valueType="num">
                                      <p:cBhvr>
                                        <p:cTn id="12" dur="1" fill="hold"/>
                                        <p:tgtEl>
                                          <p:spTgt spid="295938">
                                            <p:txEl>
                                              <p:pRg st="2" end="2"/>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95938">
                                            <p:txEl>
                                              <p:pRg st="3" end="3"/>
                                            </p:txEl>
                                          </p:spTgt>
                                        </p:tgtEl>
                                        <p:attrNameLst>
                                          <p:attrName>style.visibility</p:attrName>
                                        </p:attrNameLst>
                                      </p:cBhvr>
                                      <p:to>
                                        <p:strVal val="visible"/>
                                      </p:to>
                                    </p:set>
                                    <p:anim to="" calcmode="lin" valueType="num">
                                      <p:cBhvr>
                                        <p:cTn id="17" dur="1" fill="hold"/>
                                        <p:tgtEl>
                                          <p:spTgt spid="295938">
                                            <p:txEl>
                                              <p:pRg st="3" end="3"/>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295938">
                                            <p:txEl>
                                              <p:pRg st="4" end="4"/>
                                            </p:txEl>
                                          </p:spTgt>
                                        </p:tgtEl>
                                        <p:attrNameLst>
                                          <p:attrName>style.visibility</p:attrName>
                                        </p:attrNameLst>
                                      </p:cBhvr>
                                      <p:to>
                                        <p:strVal val="visible"/>
                                      </p:to>
                                    </p:set>
                                    <p:anim to="" calcmode="lin" valueType="num">
                                      <p:cBhvr>
                                        <p:cTn id="22" dur="1" fill="hold"/>
                                        <p:tgtEl>
                                          <p:spTgt spid="295938">
                                            <p:txEl>
                                              <p:pRg st="4" end="4"/>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295938">
                                            <p:txEl>
                                              <p:pRg st="5" end="5"/>
                                            </p:txEl>
                                          </p:spTgt>
                                        </p:tgtEl>
                                        <p:attrNameLst>
                                          <p:attrName>style.visibility</p:attrName>
                                        </p:attrNameLst>
                                      </p:cBhvr>
                                      <p:to>
                                        <p:strVal val="visible"/>
                                      </p:to>
                                    </p:set>
                                    <p:anim to="" calcmode="lin" valueType="num">
                                      <p:cBhvr>
                                        <p:cTn id="27" dur="1" fill="hold"/>
                                        <p:tgtEl>
                                          <p:spTgt spid="295938">
                                            <p:txEl>
                                              <p:pRg st="5" end="5"/>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5938"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Grp="1" noChangeArrowheads="1"/>
          </p:cNvSpPr>
          <p:nvPr>
            <p:ph type="title"/>
          </p:nvPr>
        </p:nvSpPr>
        <p:spPr/>
        <p:txBody>
          <a:bodyPr/>
          <a:lstStyle/>
          <a:p>
            <a:endParaRPr lang="en-US"/>
          </a:p>
        </p:txBody>
      </p:sp>
      <p:pic>
        <p:nvPicPr>
          <p:cNvPr id="288772" name="Picture 4" descr="CUSTPIC4"/>
          <p:cNvPicPr>
            <a:picLocks noGrp="1" noChangeAspect="1" noChangeArrowheads="1"/>
          </p:cNvPicPr>
          <p:nvPr>
            <p:ph type="body" idx="1"/>
          </p:nvPr>
        </p:nvPicPr>
        <p:blipFill>
          <a:blip r:embed="rId2" cstate="print"/>
          <a:srcRect/>
          <a:stretch>
            <a:fillRect/>
          </a:stretch>
        </p:blipFill>
        <p:spPr>
          <a:xfrm>
            <a:off x="2684463" y="0"/>
            <a:ext cx="3189287" cy="6524625"/>
          </a:xfrm>
          <a:noFill/>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Rectangle 3"/>
          <p:cNvSpPr>
            <a:spLocks noGrp="1" noChangeArrowheads="1"/>
          </p:cNvSpPr>
          <p:nvPr>
            <p:ph type="body" idx="1"/>
          </p:nvPr>
        </p:nvSpPr>
        <p:spPr>
          <a:xfrm>
            <a:off x="0" y="1600200"/>
            <a:ext cx="8686800" cy="4525963"/>
          </a:xfrm>
        </p:spPr>
        <p:txBody>
          <a:bodyPr/>
          <a:lstStyle/>
          <a:p>
            <a:pPr>
              <a:buClr>
                <a:srgbClr val="FF7C80"/>
              </a:buClr>
              <a:buFont typeface="Wingdings" pitchFamily="2" charset="2"/>
              <a:buNone/>
            </a:pPr>
            <a:r>
              <a:rPr lang="fa-IR" b="1">
                <a:cs typeface="2  Badr" pitchFamily="2" charset="-78"/>
              </a:rPr>
              <a:t>    در فراخوان جراحان عمومی در سال 2001  با عنوان </a:t>
            </a:r>
            <a:r>
              <a:rPr lang="fa-IR" b="1">
                <a:solidFill>
                  <a:srgbClr val="A50021"/>
                </a:solidFill>
                <a:cs typeface="2  Badr" pitchFamily="2" charset="-78"/>
              </a:rPr>
              <a:t>*مردم سالم 2010*</a:t>
            </a:r>
            <a:r>
              <a:rPr lang="fa-IR" b="1">
                <a:cs typeface="2  Badr" pitchFamily="2" charset="-78"/>
              </a:rPr>
              <a:t> به تاثیرات چاقی و پر خوری در جامعه کنونی توجه شده است</a:t>
            </a:r>
          </a:p>
          <a:p>
            <a:pPr>
              <a:buClr>
                <a:srgbClr val="FF7C80"/>
              </a:buClr>
              <a:buFont typeface="Wingdings" pitchFamily="2" charset="2"/>
              <a:buNone/>
            </a:pPr>
            <a:r>
              <a:rPr lang="fa-IR" b="1">
                <a:cs typeface="2  Badr" pitchFamily="2" charset="-78"/>
              </a:rPr>
              <a:t>    اهداف این طرح  شامل :</a:t>
            </a:r>
          </a:p>
          <a:p>
            <a:pPr>
              <a:buClr>
                <a:srgbClr val="FF7C80"/>
              </a:buClr>
              <a:buFont typeface="Wingdings" pitchFamily="2" charset="2"/>
              <a:buChar char="v"/>
            </a:pPr>
            <a:r>
              <a:rPr lang="fa-IR" b="1">
                <a:cs typeface="2  Badr" pitchFamily="2" charset="-78"/>
              </a:rPr>
              <a:t>افزایش نسبت بزرگسالان سالم  با وزن نرمال</a:t>
            </a:r>
          </a:p>
          <a:p>
            <a:pPr>
              <a:buClr>
                <a:srgbClr val="FF7C80"/>
              </a:buClr>
              <a:buFont typeface="Wingdings" pitchFamily="2" charset="2"/>
              <a:buChar char="v"/>
            </a:pPr>
            <a:r>
              <a:rPr lang="fa-IR" b="1">
                <a:cs typeface="2  Badr" pitchFamily="2" charset="-78"/>
              </a:rPr>
              <a:t>بهبود وضعیت کودکان و بزرگسالان بسیار چاق</a:t>
            </a:r>
            <a:endParaRPr lang="en-US" b="1">
              <a:cs typeface="2  Badr" pitchFamily="2" charset="-78"/>
            </a:endParaRPr>
          </a:p>
        </p:txBody>
      </p:sp>
      <p:sp>
        <p:nvSpPr>
          <p:cNvPr id="107526" name="WordArt 6"/>
          <p:cNvSpPr>
            <a:spLocks noChangeArrowheads="1" noChangeShapeType="1" noTextEdit="1"/>
          </p:cNvSpPr>
          <p:nvPr/>
        </p:nvSpPr>
        <p:spPr bwMode="auto">
          <a:xfrm>
            <a:off x="2555875" y="260350"/>
            <a:ext cx="4103688" cy="977900"/>
          </a:xfrm>
          <a:prstGeom prst="rect">
            <a:avLst/>
          </a:prstGeom>
        </p:spPr>
        <p:txBody>
          <a:bodyPr wrap="none" fromWordArt="1">
            <a:prstTxWarp prst="textWave1">
              <a:avLst>
                <a:gd name="adj1" fmla="val 13005"/>
                <a:gd name="adj2" fmla="val 0"/>
              </a:avLst>
            </a:prstTxWarp>
          </a:bodyPr>
          <a:lstStyle/>
          <a:p>
            <a:pPr algn="ctr"/>
            <a:r>
              <a:rPr lang="fa-IR" sz="3200" kern="10">
                <a:ln w="9525">
                  <a:noFill/>
                  <a:round/>
                  <a:headEnd/>
                  <a:tailEnd/>
                </a:ln>
                <a:solidFill>
                  <a:srgbClr val="FF7C80"/>
                </a:solidFill>
                <a:effectLst>
                  <a:outerShdw dist="53882" dir="2700000" algn="ctr" rotWithShape="0">
                    <a:srgbClr val="C0C0C0">
                      <a:alpha val="80000"/>
                    </a:srgbClr>
                  </a:outerShdw>
                </a:effectLst>
                <a:latin typeface="2  Titr"/>
              </a:rPr>
              <a:t>مردم سالم 2010</a:t>
            </a:r>
            <a:endParaRPr lang="en-US" sz="3200" kern="10">
              <a:ln w="9525">
                <a:noFill/>
                <a:round/>
                <a:headEnd/>
                <a:tailEnd/>
              </a:ln>
              <a:solidFill>
                <a:srgbClr val="FF7C80"/>
              </a:solidFill>
              <a:effectLst>
                <a:outerShdw dist="53882" dir="2700000" algn="ctr" rotWithShape="0">
                  <a:srgbClr val="C0C0C0">
                    <a:alpha val="80000"/>
                  </a:srgbClr>
                </a:outerShdw>
              </a:effectLst>
              <a:latin typeface="2  Titr"/>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subTitle" idx="1"/>
          </p:nvPr>
        </p:nvSpPr>
        <p:spPr>
          <a:xfrm>
            <a:off x="323850" y="2274888"/>
            <a:ext cx="8424863" cy="4249737"/>
          </a:xfrm>
        </p:spPr>
        <p:txBody>
          <a:bodyPr/>
          <a:lstStyle/>
          <a:p>
            <a:pPr algn="just">
              <a:lnSpc>
                <a:spcPct val="120000"/>
              </a:lnSpc>
            </a:pPr>
            <a:r>
              <a:rPr lang="ar-SA" b="1">
                <a:solidFill>
                  <a:srgbClr val="FF7C80"/>
                </a:solidFill>
                <a:cs typeface="2  Zar" pitchFamily="2" charset="-78"/>
              </a:rPr>
              <a:t>نمايه توده بدني</a:t>
            </a:r>
            <a:r>
              <a:rPr lang="ar-SA" b="1">
                <a:cs typeface="2  Zar" pitchFamily="2" charset="-78"/>
              </a:rPr>
              <a:t> </a:t>
            </a:r>
            <a:r>
              <a:rPr lang="ar-SA" sz="2800" b="1">
                <a:cs typeface="2  Zar" pitchFamily="2" charset="-78"/>
              </a:rPr>
              <a:t>كه ارتباط وزن با قد را نشان مي</a:t>
            </a:r>
            <a:r>
              <a:rPr lang="ar-SA" sz="2800" b="1">
                <a:cs typeface="Mitra" pitchFamily="2" charset="-78"/>
              </a:rPr>
              <a:t>‌</a:t>
            </a:r>
            <a:r>
              <a:rPr lang="ar-SA" sz="2800" b="1">
                <a:cs typeface="2  Zar" pitchFamily="2" charset="-78"/>
              </a:rPr>
              <a:t>دهد، با ميزان چربي بدن ارتباط معني</a:t>
            </a:r>
            <a:r>
              <a:rPr lang="ar-SA" sz="2800" b="1">
                <a:cs typeface="Mitra" pitchFamily="2" charset="-78"/>
              </a:rPr>
              <a:t>‌</a:t>
            </a:r>
            <a:r>
              <a:rPr lang="ar-SA" sz="2800" b="1">
                <a:cs typeface="2  Zar" pitchFamily="2" charset="-78"/>
              </a:rPr>
              <a:t>داري دارد.</a:t>
            </a:r>
            <a:endParaRPr lang="fa-IR" sz="2800" b="1">
              <a:cs typeface="2  Zar" pitchFamily="2" charset="-78"/>
            </a:endParaRPr>
          </a:p>
          <a:p>
            <a:pPr algn="just">
              <a:lnSpc>
                <a:spcPct val="120000"/>
              </a:lnSpc>
            </a:pPr>
            <a:r>
              <a:rPr lang="ar-SA" sz="2800" b="1">
                <a:cs typeface="2  Zar" pitchFamily="2" charset="-78"/>
              </a:rPr>
              <a:t> تعيين </a:t>
            </a:r>
            <a:r>
              <a:rPr lang="en-US" sz="2800" b="1" dirty="0">
                <a:latin typeface="Times New Roman" pitchFamily="18" charset="0"/>
                <a:cs typeface="2  Zar" pitchFamily="2" charset="-78"/>
              </a:rPr>
              <a:t>BMI</a:t>
            </a:r>
            <a:r>
              <a:rPr lang="ar-SA" sz="2800" b="1">
                <a:cs typeface="2  Zar" pitchFamily="2" charset="-78"/>
              </a:rPr>
              <a:t> براي ارزيابي اضافه وزن و چاقي و نيز پايش تغييرهاي وزن بدن لازم است؛ به علاوه، اندازه</a:t>
            </a:r>
            <a:r>
              <a:rPr lang="ar-SA" sz="2800" b="1">
                <a:cs typeface="Mitra" pitchFamily="2" charset="-78"/>
              </a:rPr>
              <a:t>‌</a:t>
            </a:r>
            <a:r>
              <a:rPr lang="ar-SA" sz="2800" b="1">
                <a:cs typeface="2  Zar" pitchFamily="2" charset="-78"/>
              </a:rPr>
              <a:t>گيري وزن بدن به تنهايي مي</a:t>
            </a:r>
            <a:r>
              <a:rPr lang="ar-SA" sz="2800" b="1">
                <a:cs typeface="Mitra" pitchFamily="2" charset="-78"/>
              </a:rPr>
              <a:t>‌</a:t>
            </a:r>
            <a:r>
              <a:rPr lang="ar-SA" sz="2800" b="1">
                <a:cs typeface="2  Zar" pitchFamily="2" charset="-78"/>
              </a:rPr>
              <a:t>تواند براي پايش تاثير درمان كاهش وزن به كار رود. </a:t>
            </a:r>
            <a:endParaRPr lang="en-US" sz="2800" b="1" dirty="0">
              <a:cs typeface="2  Zar" pitchFamily="2" charset="-78"/>
            </a:endParaRPr>
          </a:p>
        </p:txBody>
      </p:sp>
      <p:sp>
        <p:nvSpPr>
          <p:cNvPr id="149507" name="WordArt 3"/>
          <p:cNvSpPr>
            <a:spLocks noChangeArrowheads="1" noChangeShapeType="1" noTextEdit="1"/>
          </p:cNvSpPr>
          <p:nvPr/>
        </p:nvSpPr>
        <p:spPr bwMode="auto">
          <a:xfrm>
            <a:off x="3214688" y="692150"/>
            <a:ext cx="3013075" cy="1042988"/>
          </a:xfrm>
          <a:prstGeom prst="rect">
            <a:avLst/>
          </a:prstGeom>
        </p:spPr>
        <p:txBody>
          <a:bodyPr wrap="none" fromWordArt="1">
            <a:prstTxWarp prst="textDoubleWave1">
              <a:avLst>
                <a:gd name="adj1" fmla="val 6500"/>
                <a:gd name="adj2" fmla="val 0"/>
              </a:avLst>
            </a:prstTxWarp>
          </a:bodyPr>
          <a:lstStyle/>
          <a:p>
            <a:pPr algn="ctr"/>
            <a:r>
              <a:rPr lang="fa-IR" sz="3600" b="1" kern="10">
                <a:ln w="9525">
                  <a:solidFill>
                    <a:srgbClr val="990033"/>
                  </a:solidFill>
                  <a:round/>
                  <a:headEnd/>
                  <a:tailEnd/>
                </a:ln>
                <a:solidFill>
                  <a:srgbClr val="993366"/>
                </a:solidFill>
                <a:effectLst>
                  <a:outerShdw dist="53882" dir="2700000" algn="ctr" rotWithShape="0">
                    <a:srgbClr val="C0C0C0">
                      <a:alpha val="80000"/>
                    </a:srgbClr>
                  </a:outerShdw>
                </a:effectLst>
                <a:latin typeface="2  Yagut"/>
              </a:rPr>
              <a:t>نمايه توده بدني </a:t>
            </a:r>
            <a:endParaRPr lang="en-US" sz="3600" b="1" kern="10" dirty="0">
              <a:ln w="9525">
                <a:solidFill>
                  <a:srgbClr val="990033"/>
                </a:solidFill>
                <a:round/>
                <a:headEnd/>
                <a:tailEnd/>
              </a:ln>
              <a:solidFill>
                <a:srgbClr val="993366"/>
              </a:solidFill>
              <a:effectLst>
                <a:outerShdw dist="53882" dir="2700000" algn="ctr" rotWithShape="0">
                  <a:srgbClr val="C0C0C0">
                    <a:alpha val="80000"/>
                  </a:srgbClr>
                </a:outerShdw>
              </a:effectLst>
              <a:latin typeface="2  Yagut"/>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ChangeArrowheads="1"/>
          </p:cNvSpPr>
          <p:nvPr>
            <p:ph type="title"/>
          </p:nvPr>
        </p:nvSpPr>
        <p:spPr/>
        <p:txBody>
          <a:bodyPr/>
          <a:lstStyle/>
          <a:p>
            <a:endParaRPr lang="en-US"/>
          </a:p>
        </p:txBody>
      </p:sp>
      <p:sp>
        <p:nvSpPr>
          <p:cNvPr id="268291" name="Rectangle 3"/>
          <p:cNvSpPr>
            <a:spLocks noGrp="1" noChangeArrowheads="1"/>
          </p:cNvSpPr>
          <p:nvPr>
            <p:ph type="body" idx="1"/>
          </p:nvPr>
        </p:nvSpPr>
        <p:spPr/>
        <p:txBody>
          <a:bodyPr/>
          <a:lstStyle/>
          <a:p>
            <a:endParaRPr lang="en-US"/>
          </a:p>
        </p:txBody>
      </p:sp>
      <p:pic>
        <p:nvPicPr>
          <p:cNvPr id="268292" name="Picture 4" descr="12"/>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endParaRPr lang="en-US"/>
          </a:p>
        </p:txBody>
      </p:sp>
      <p:sp>
        <p:nvSpPr>
          <p:cNvPr id="115715" name="Rectangle 3"/>
          <p:cNvSpPr>
            <a:spLocks noGrp="1" noChangeArrowheads="1"/>
          </p:cNvSpPr>
          <p:nvPr>
            <p:ph type="body" idx="1"/>
          </p:nvPr>
        </p:nvSpPr>
        <p:spPr/>
        <p:txBody>
          <a:bodyPr/>
          <a:lstStyle/>
          <a:p>
            <a:endParaRPr lang="en-US"/>
          </a:p>
        </p:txBody>
      </p:sp>
      <p:pic>
        <p:nvPicPr>
          <p:cNvPr id="115716" name="Picture 4" descr="5323694"/>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925</TotalTime>
  <Words>4771</Words>
  <Application>Microsoft Office PowerPoint</Application>
  <PresentationFormat>On-screen Show (4:3)</PresentationFormat>
  <Paragraphs>498</Paragraphs>
  <Slides>91</Slides>
  <Notes>24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91</vt:i4>
      </vt:variant>
    </vt:vector>
  </HeadingPairs>
  <TitlesOfParts>
    <vt:vector size="93" baseType="lpstr">
      <vt:lpstr>Default Design</vt:lpstr>
      <vt:lpstr>CorelPhotoPaint.Image.11</vt:lpstr>
      <vt:lpstr>بسم الله الرحمن الرحيم</vt:lpstr>
      <vt:lpstr>   </vt:lpstr>
      <vt:lpstr>Slide 3</vt:lpstr>
      <vt:lpstr>تعیین چاقی</vt:lpstr>
      <vt:lpstr>کالیپر و دستگاه بیوامپدانس</vt:lpstr>
      <vt:lpstr>Slide 6</vt:lpstr>
      <vt:lpstr>Slide 7</vt:lpstr>
      <vt:lpstr>Slide 8</vt:lpstr>
      <vt:lpstr>Slide 9</vt:lpstr>
      <vt:lpstr>Slide 10</vt:lpstr>
      <vt:lpstr>نمایه های چاقی</vt:lpstr>
      <vt:lpstr>Slide 12</vt:lpstr>
      <vt:lpstr>Slide 13</vt:lpstr>
      <vt:lpstr>Slide 14</vt:lpstr>
      <vt:lpstr>روش دیگر مورد استفاده</vt:lpstr>
      <vt:lpstr>اندازه گیریهای ساده تن سنجی بزرگسالان</vt:lpstr>
      <vt:lpstr>Waist Circumference Measurement</vt:lpstr>
      <vt:lpstr>در باره چاقی شكمی</vt:lpstr>
      <vt:lpstr>اندازه دور شکم و سکته قلبی</vt:lpstr>
      <vt:lpstr>نقش اندازه دور كمر در دیگر بیماریها</vt:lpstr>
      <vt:lpstr>تلفیق روش ها</vt:lpstr>
      <vt:lpstr>اندازه گیریهای ساده تن سنجی در کودکان</vt:lpstr>
      <vt:lpstr>شاخص های ارزیابی سلامت جسمانی کودکان</vt:lpstr>
      <vt:lpstr>موارد اختلال در ارزیابی سلامت جسمانی دانش آموزان</vt:lpstr>
      <vt:lpstr>تغییرات BMI کودکان با افزایش سن</vt:lpstr>
      <vt:lpstr>Slide 26</vt:lpstr>
      <vt:lpstr>بیان مساله</vt:lpstr>
      <vt:lpstr>چاقي معضل قرن حاضر Obesity </vt:lpstr>
      <vt:lpstr>Slide 29</vt:lpstr>
      <vt:lpstr>Slide 30</vt:lpstr>
      <vt:lpstr>Slide 31</vt:lpstr>
      <vt:lpstr>Obesity Is Caused by Long-Term Positive Energy Balance</vt:lpstr>
      <vt:lpstr>Slide 33</vt:lpstr>
      <vt:lpstr>عوامل محيطي  :  </vt:lpstr>
      <vt:lpstr>Slide 35</vt:lpstr>
      <vt:lpstr>Slide 36</vt:lpstr>
      <vt:lpstr>Slide 37</vt:lpstr>
      <vt:lpstr>Slide 38</vt:lpstr>
      <vt:lpstr>تغذیه</vt:lpstr>
      <vt:lpstr>عدم احساس تهدید</vt:lpstr>
      <vt:lpstr>کد گذاری محوری  (axial cods)</vt:lpstr>
      <vt:lpstr>Slide 42</vt:lpstr>
      <vt:lpstr>Slide 43</vt:lpstr>
      <vt:lpstr>Slide 44</vt:lpstr>
      <vt:lpstr>Slide 45</vt:lpstr>
      <vt:lpstr>عواقب پاتولوژیک چاقی</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تعریف تغذیه صحیح :                                   </vt:lpstr>
      <vt:lpstr>نقش مواد غذایی در بدن :</vt:lpstr>
      <vt:lpstr>طبقه بندی عوامل مغذی بر اساس کاربرد آنها  در بدن                                             </vt:lpstr>
      <vt:lpstr>Slide 66</vt:lpstr>
      <vt:lpstr>انرژی زایی مواد غذایی مختلف     </vt:lpstr>
      <vt:lpstr>کربوهیدراتها                </vt:lpstr>
      <vt:lpstr>Slide 69</vt:lpstr>
      <vt:lpstr>تقسیم بندی کربوهیدرات ها       </vt:lpstr>
      <vt:lpstr>چربی ها                  </vt:lpstr>
      <vt:lpstr>Slide 72</vt:lpstr>
      <vt:lpstr>پروتیین ها </vt:lpstr>
      <vt:lpstr>نیاز به مواد پروتیینی .</vt:lpstr>
      <vt:lpstr>Slide 75</vt:lpstr>
      <vt:lpstr>ویتامین ها</vt:lpstr>
      <vt:lpstr>Slide 77</vt:lpstr>
      <vt:lpstr>نقش ویتامین ها در بدن </vt:lpstr>
      <vt:lpstr>املاح معدنی</vt:lpstr>
      <vt:lpstr>ترکیب بدنی و وزن مطلوب </vt:lpstr>
      <vt:lpstr>رژیم با انرژی کم</vt:lpstr>
      <vt:lpstr>توصيه هاي تغذيه اي</vt:lpstr>
      <vt:lpstr>توصيه هاي تغذيه اي</vt:lpstr>
      <vt:lpstr>اقدامات و تغييرات گسترده‌تر </vt:lpstr>
      <vt:lpstr>اقدامات و تغييرات گسترده‌تر (ادامه)</vt:lpstr>
      <vt:lpstr>Slide 86</vt:lpstr>
      <vt:lpstr>Slide 87</vt:lpstr>
      <vt:lpstr>Slide 88</vt:lpstr>
      <vt:lpstr>Slide 89</vt:lpstr>
      <vt:lpstr>Slide 90</vt:lpstr>
      <vt:lpstr>Slide 91</vt:lpstr>
    </vt:vector>
  </TitlesOfParts>
  <Company>Baghrei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Nazmavar</dc:creator>
  <cp:lastModifiedBy>s_moghadam</cp:lastModifiedBy>
  <cp:revision>106</cp:revision>
  <dcterms:created xsi:type="dcterms:W3CDTF">2008-10-29T05:07:10Z</dcterms:created>
  <dcterms:modified xsi:type="dcterms:W3CDTF">2013-12-28T08:24:07Z</dcterms:modified>
</cp:coreProperties>
</file>